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2"/>
  </p:sldMasterIdLst>
  <p:notesMasterIdLst>
    <p:notesMasterId r:id="rId45"/>
  </p:notesMasterIdLst>
  <p:handoutMasterIdLst>
    <p:handoutMasterId r:id="rId46"/>
  </p:handoutMasterIdLst>
  <p:sldIdLst>
    <p:sldId id="274" r:id="rId3"/>
    <p:sldId id="276" r:id="rId4"/>
    <p:sldId id="459" r:id="rId5"/>
    <p:sldId id="462" r:id="rId6"/>
    <p:sldId id="400" r:id="rId7"/>
    <p:sldId id="431" r:id="rId8"/>
    <p:sldId id="460" r:id="rId9"/>
    <p:sldId id="451" r:id="rId10"/>
    <p:sldId id="455" r:id="rId11"/>
    <p:sldId id="467" r:id="rId12"/>
    <p:sldId id="442" r:id="rId13"/>
    <p:sldId id="443" r:id="rId14"/>
    <p:sldId id="464" r:id="rId15"/>
    <p:sldId id="409" r:id="rId16"/>
    <p:sldId id="432" r:id="rId17"/>
    <p:sldId id="436" r:id="rId18"/>
    <p:sldId id="463" r:id="rId19"/>
    <p:sldId id="434" r:id="rId20"/>
    <p:sldId id="437" r:id="rId21"/>
    <p:sldId id="438" r:id="rId22"/>
    <p:sldId id="440" r:id="rId23"/>
    <p:sldId id="441" r:id="rId24"/>
    <p:sldId id="444" r:id="rId25"/>
    <p:sldId id="445" r:id="rId26"/>
    <p:sldId id="446" r:id="rId27"/>
    <p:sldId id="447" r:id="rId28"/>
    <p:sldId id="448" r:id="rId29"/>
    <p:sldId id="449" r:id="rId30"/>
    <p:sldId id="450" r:id="rId31"/>
    <p:sldId id="453" r:id="rId32"/>
    <p:sldId id="454" r:id="rId33"/>
    <p:sldId id="410" r:id="rId34"/>
    <p:sldId id="456" r:id="rId35"/>
    <p:sldId id="466" r:id="rId36"/>
    <p:sldId id="461" r:id="rId37"/>
    <p:sldId id="420" r:id="rId38"/>
    <p:sldId id="457" r:id="rId39"/>
    <p:sldId id="465" r:id="rId40"/>
    <p:sldId id="458" r:id="rId41"/>
    <p:sldId id="349" r:id="rId42"/>
    <p:sldId id="398" r:id="rId43"/>
    <p:sldId id="399" r:id="rId44"/>
  </p:sldIdLst>
  <p:sldSz cx="12188825"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709A2BE3-2D0E-4BDF-9E7B-B5B14B6C6981}">
          <p14:sldIdLst>
            <p14:sldId id="274"/>
            <p14:sldId id="276"/>
          </p14:sldIdLst>
        </p14:section>
        <p14:section name="Decentralized Apps" id="{203E2D95-8DB2-462D-A9C7-818613CEC60D}">
          <p14:sldIdLst>
            <p14:sldId id="459"/>
            <p14:sldId id="462"/>
            <p14:sldId id="400"/>
            <p14:sldId id="431"/>
          </p14:sldIdLst>
        </p14:section>
        <p14:section name="Blockchain projects" id="{4616E00A-B94A-4B8A-B96F-A76F99B897FD}">
          <p14:sldIdLst>
            <p14:sldId id="460"/>
            <p14:sldId id="451"/>
            <p14:sldId id="455"/>
            <p14:sldId id="467"/>
            <p14:sldId id="442"/>
            <p14:sldId id="443"/>
            <p14:sldId id="464"/>
            <p14:sldId id="409"/>
            <p14:sldId id="432"/>
            <p14:sldId id="436"/>
            <p14:sldId id="463"/>
            <p14:sldId id="434"/>
            <p14:sldId id="437"/>
            <p14:sldId id="438"/>
            <p14:sldId id="440"/>
            <p14:sldId id="441"/>
            <p14:sldId id="444"/>
            <p14:sldId id="445"/>
            <p14:sldId id="446"/>
            <p14:sldId id="447"/>
            <p14:sldId id="448"/>
            <p14:sldId id="449"/>
            <p14:sldId id="450"/>
            <p14:sldId id="453"/>
            <p14:sldId id="454"/>
          </p14:sldIdLst>
        </p14:section>
        <p14:section name="Decentralized prediction markets" id="{54DFE380-0B55-4281-8AFC-EBE6D9F45DE1}">
          <p14:sldIdLst>
            <p14:sldId id="410"/>
            <p14:sldId id="456"/>
            <p14:sldId id="466"/>
          </p14:sldIdLst>
        </p14:section>
        <p14:section name="Anonymous Marketplaces" id="{206C3639-373F-4A13-896C-796CDAB25F2A}">
          <p14:sldIdLst>
            <p14:sldId id="461"/>
            <p14:sldId id="420"/>
            <p14:sldId id="457"/>
            <p14:sldId id="465"/>
            <p14:sldId id="458"/>
          </p14:sldIdLst>
        </p14:section>
        <p14:section name="Conclusion" id="{10E03AB1-9AA8-4E86-9A64-D741901E50A2}">
          <p14:sldIdLst>
            <p14:sldId id="349"/>
            <p14:sldId id="398"/>
            <p14:sldId id="399"/>
          </p14:sldIdLst>
        </p14:section>
      </p14:sectionLst>
    </p:ext>
    <p:ext uri="{EFAFB233-063F-42B5-8137-9DF3F51BA10A}">
      <p15:sldGuideLst xmlns:p15="http://schemas.microsoft.com/office/powerpoint/2012/main">
        <p15:guide id="1" orient="horz" pos="2160" userDrawn="1">
          <p15:clr>
            <a:srgbClr val="A4A3A4"/>
          </p15:clr>
        </p15:guide>
        <p15:guide id="5" pos="3839"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68A0E"/>
    <a:srgbClr val="F29B60"/>
    <a:srgbClr val="FFF0D9"/>
    <a:srgbClr val="FFA72A"/>
    <a:srgbClr val="F0F5FA"/>
    <a:srgbClr val="1A8AFA"/>
    <a:srgbClr val="0097CC"/>
    <a:srgbClr val="FDFFFF"/>
    <a:srgbClr val="603A14"/>
    <a:srgbClr val="E85C0E"/>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369" autoAdjust="0"/>
    <p:restoredTop sz="93489" autoAdjust="0"/>
  </p:normalViewPr>
  <p:slideViewPr>
    <p:cSldViewPr>
      <p:cViewPr varScale="1">
        <p:scale>
          <a:sx n="77" d="100"/>
          <a:sy n="77" d="100"/>
        </p:scale>
        <p:origin x="590" y="62"/>
      </p:cViewPr>
      <p:guideLst>
        <p:guide orient="horz" pos="2160"/>
        <p:guide pos="3839"/>
      </p:guideLst>
    </p:cSldViewPr>
  </p:slideViewPr>
  <p:outlineViewPr>
    <p:cViewPr>
      <p:scale>
        <a:sx n="33" d="100"/>
        <a:sy n="33" d="100"/>
      </p:scale>
      <p:origin x="0" y="-15840"/>
    </p:cViewPr>
  </p:outlineViewPr>
  <p:notesTextViewPr>
    <p:cViewPr>
      <p:scale>
        <a:sx n="1" d="1"/>
        <a:sy n="1" d="1"/>
      </p:scale>
      <p:origin x="0" y="0"/>
    </p:cViewPr>
  </p:notesTextViewPr>
  <p:sorterViewPr>
    <p:cViewPr>
      <p:scale>
        <a:sx n="100" d="100"/>
        <a:sy n="100" d="100"/>
      </p:scale>
      <p:origin x="0" y="0"/>
    </p:cViewPr>
  </p:sorterViewPr>
  <p:notesViewPr>
    <p:cSldViewPr showGuides="1">
      <p:cViewPr varScale="1">
        <p:scale>
          <a:sx n="64" d="100"/>
          <a:sy n="64" d="100"/>
        </p:scale>
        <p:origin x="2592" y="6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handoutMaster" Target="handoutMasters/handoutMaster1.xml"/><Relationship Id="rId2" Type="http://schemas.openxmlformats.org/officeDocument/2006/relationships/slideMaster" Target="slideMasters/slideMaster1.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1" Type="http://schemas.openxmlformats.org/officeDocument/2006/relationships/customXml" Target="../customXml/item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viewProps" Target="viewProps.xml"/><Relationship Id="rId8" Type="http://schemas.openxmlformats.org/officeDocument/2006/relationships/slide" Target="slides/slide6.xml"/></Relationships>
</file>

<file path=ppt/handoutMasters/_rels/handoutMaster1.xml.rels><?xml version="1.0" encoding="UTF-8" standalone="yes"?>
<Relationships xmlns="http://schemas.openxmlformats.org/package/2006/relationships"><Relationship Id="rId3" Type="http://schemas.openxmlformats.org/officeDocument/2006/relationships/hyperlink" Target="http://creativecommons.org/licenses/by-nc-sa/4.0/" TargetMode="External"/><Relationship Id="rId2" Type="http://schemas.openxmlformats.org/officeDocument/2006/relationships/hyperlink" Target="http://softuni.org/" TargetMode="External"/><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252000"/>
          </a:xfrm>
          <a:prstGeom prst="rect">
            <a:avLst/>
          </a:prstGeom>
        </p:spPr>
        <p:txBody>
          <a:bodyPr vert="horz" lIns="91440" tIns="45720" rIns="91440" bIns="45720" rtlCol="0"/>
          <a:lstStyle>
            <a:lvl1pPr algn="l">
              <a:defRPr sz="1200"/>
            </a:lvl1pPr>
          </a:lstStyle>
          <a:p>
            <a:endParaRPr dirty="0"/>
          </a:p>
        </p:txBody>
      </p:sp>
      <p:sp>
        <p:nvSpPr>
          <p:cNvPr id="3" name="Date Placeholder 2"/>
          <p:cNvSpPr>
            <a:spLocks noGrp="1"/>
          </p:cNvSpPr>
          <p:nvPr>
            <p:ph type="dt" sz="quarter" idx="1"/>
          </p:nvPr>
        </p:nvSpPr>
        <p:spPr>
          <a:xfrm>
            <a:off x="3884613" y="0"/>
            <a:ext cx="2971800" cy="252000"/>
          </a:xfrm>
          <a:prstGeom prst="rect">
            <a:avLst/>
          </a:prstGeom>
        </p:spPr>
        <p:txBody>
          <a:bodyPr vert="horz" lIns="91440" tIns="45720" rIns="91440" bIns="45720" rtlCol="0"/>
          <a:lstStyle>
            <a:lvl1pPr algn="r">
              <a:defRPr sz="1200"/>
            </a:lvl1pPr>
          </a:lstStyle>
          <a:p>
            <a:fld id="{FE5B4EDC-59C0-49C7-8ADA-5A781B329E02}" type="datetimeFigureOut">
              <a:rPr lang="en-US"/>
              <a:pPr/>
              <a:t>09-Feb-18</a:t>
            </a:fld>
            <a:endParaRPr dirty="0"/>
          </a:p>
        </p:txBody>
      </p:sp>
      <p:sp>
        <p:nvSpPr>
          <p:cNvPr id="4" name="Footer Placeholder 3"/>
          <p:cNvSpPr>
            <a:spLocks noGrp="1"/>
          </p:cNvSpPr>
          <p:nvPr>
            <p:ph type="ftr" sz="quarter" idx="2"/>
          </p:nvPr>
        </p:nvSpPr>
        <p:spPr>
          <a:xfrm>
            <a:off x="0" y="8747999"/>
            <a:ext cx="6165000" cy="394413"/>
          </a:xfrm>
          <a:prstGeom prst="rect">
            <a:avLst/>
          </a:prstGeom>
        </p:spPr>
        <p:txBody>
          <a:bodyPr vert="horz" lIns="91440" tIns="45720" rIns="91440" bIns="45720" rtlCol="0" anchor="b"/>
          <a:lstStyle>
            <a:lvl1pPr algn="l">
              <a:defRPr sz="1200"/>
            </a:lvl1pPr>
          </a:lstStyle>
          <a:p>
            <a:r>
              <a:rPr lang="en-US" sz="1000" dirty="0"/>
              <a:t>© Software University Foundation – </a:t>
            </a:r>
            <a:r>
              <a:rPr lang="en-US" sz="1000" u="sng" dirty="0">
                <a:hlinkClick r:id="rId2"/>
              </a:rPr>
              <a:t>http://softuni.org</a:t>
            </a:r>
            <a:endParaRPr lang="en-US" sz="1000" dirty="0"/>
          </a:p>
          <a:p>
            <a:r>
              <a:rPr lang="en-US" sz="1000" dirty="0"/>
              <a:t>This work is licensed under the </a:t>
            </a:r>
            <a:r>
              <a:rPr lang="en-US" sz="1000" u="sng" noProof="1">
                <a:hlinkClick r:id="rId3"/>
              </a:rPr>
              <a:t>Creative Commons Attribution-NonCommercial-ShareAlike</a:t>
            </a:r>
            <a:r>
              <a:rPr lang="en-US" sz="1000" noProof="1"/>
              <a:t> </a:t>
            </a:r>
            <a:r>
              <a:rPr lang="en-US" sz="1000" dirty="0"/>
              <a:t>license.</a:t>
            </a:r>
            <a:endParaRPr sz="1000" dirty="0"/>
          </a:p>
        </p:txBody>
      </p:sp>
      <p:sp>
        <p:nvSpPr>
          <p:cNvPr id="5" name="Slide Number Placeholder 4"/>
          <p:cNvSpPr>
            <a:spLocks noGrp="1"/>
          </p:cNvSpPr>
          <p:nvPr>
            <p:ph type="sldNum" sz="quarter" idx="3"/>
          </p:nvPr>
        </p:nvSpPr>
        <p:spPr>
          <a:xfrm>
            <a:off x="6165000" y="8748000"/>
            <a:ext cx="691412" cy="394412"/>
          </a:xfrm>
          <a:prstGeom prst="rect">
            <a:avLst/>
          </a:prstGeom>
        </p:spPr>
        <p:txBody>
          <a:bodyPr vert="horz" lIns="91440" tIns="45720" rIns="91440" bIns="45720" rtlCol="0" anchor="b"/>
          <a:lstStyle>
            <a:lvl1pPr algn="r">
              <a:defRPr sz="1200"/>
            </a:lvl1pPr>
          </a:lstStyle>
          <a:p>
            <a:fld id="{79429053-DC2A-4342-ADD4-2FD729D91E2C}" type="slidenum">
              <a:rPr sz="1000"/>
              <a:pPr/>
              <a:t>‹#›</a:t>
            </a:fld>
            <a:endParaRPr sz="1000" dirty="0"/>
          </a:p>
        </p:txBody>
      </p:sp>
    </p:spTree>
    <p:extLst>
      <p:ext uri="{BB962C8B-B14F-4D97-AF65-F5344CB8AC3E}">
        <p14:creationId xmlns:p14="http://schemas.microsoft.com/office/powerpoint/2010/main" val="4232045756"/>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3" Type="http://schemas.openxmlformats.org/officeDocument/2006/relationships/hyperlink" Target="http://creativecommons.org/licenses/by-nc-sa/4.0/" TargetMode="External"/><Relationship Id="rId2" Type="http://schemas.openxmlformats.org/officeDocument/2006/relationships/hyperlink" Target="http://softuni.org/" TargetMode="External"/><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252000"/>
          </a:xfrm>
          <a:prstGeom prst="rect">
            <a:avLst/>
          </a:prstGeom>
        </p:spPr>
        <p:txBody>
          <a:bodyPr vert="horz" lIns="91440" tIns="45720" rIns="91440" bIns="45720" rtlCol="0"/>
          <a:lstStyle>
            <a:lvl1pPr algn="l">
              <a:defRPr sz="1000"/>
            </a:lvl1pPr>
          </a:lstStyle>
          <a:p>
            <a:endParaRPr lang="en-US" dirty="0"/>
          </a:p>
        </p:txBody>
      </p:sp>
      <p:sp>
        <p:nvSpPr>
          <p:cNvPr id="3" name="Date Placeholder 2"/>
          <p:cNvSpPr>
            <a:spLocks noGrp="1"/>
          </p:cNvSpPr>
          <p:nvPr>
            <p:ph type="dt" idx="1"/>
          </p:nvPr>
        </p:nvSpPr>
        <p:spPr>
          <a:xfrm>
            <a:off x="3884613" y="0"/>
            <a:ext cx="2971800" cy="252000"/>
          </a:xfrm>
          <a:prstGeom prst="rect">
            <a:avLst/>
          </a:prstGeom>
        </p:spPr>
        <p:txBody>
          <a:bodyPr vert="horz" lIns="91440" tIns="45720" rIns="91440" bIns="45720" rtlCol="0"/>
          <a:lstStyle>
            <a:lvl1pPr algn="r">
              <a:defRPr sz="1000"/>
            </a:lvl1pPr>
          </a:lstStyle>
          <a:p>
            <a:fld id="{F2D8D46A-B586-417D-BFBD-8C8FE0AAF762}" type="datetimeFigureOut">
              <a:rPr lang="en-US" smtClean="0"/>
              <a:pPr/>
              <a:t>09-Feb-18</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381000" y="4343400"/>
            <a:ext cx="6096000" cy="4114800"/>
          </a:xfrm>
          <a:prstGeom prst="rect">
            <a:avLst/>
          </a:prstGeom>
        </p:spPr>
        <p:txBody>
          <a:bodyPr vert="horz" lIns="91440" tIns="45720" rIns="91440" bIns="45720" rtlCol="0"/>
          <a:lstStyle/>
          <a:p>
            <a:pPr lvl="0"/>
            <a:r>
              <a:rPr dirty="0"/>
              <a:t>Click to edit Master text styles</a:t>
            </a:r>
          </a:p>
          <a:p>
            <a:pPr lvl="1"/>
            <a:r>
              <a:rPr dirty="0"/>
              <a:t>Second level</a:t>
            </a:r>
          </a:p>
          <a:p>
            <a:pPr lvl="2"/>
            <a:r>
              <a:rPr dirty="0"/>
              <a:t>Third level</a:t>
            </a:r>
          </a:p>
          <a:p>
            <a:pPr lvl="3"/>
            <a:r>
              <a:rPr dirty="0"/>
              <a:t>Fourth level</a:t>
            </a:r>
          </a:p>
          <a:p>
            <a:pPr lvl="4"/>
            <a:r>
              <a:rPr dirty="0"/>
              <a:t>Fifth level</a:t>
            </a:r>
          </a:p>
        </p:txBody>
      </p:sp>
      <p:sp>
        <p:nvSpPr>
          <p:cNvPr id="6" name="Footer Placeholder 5"/>
          <p:cNvSpPr>
            <a:spLocks noGrp="1"/>
          </p:cNvSpPr>
          <p:nvPr>
            <p:ph type="ftr" sz="quarter" idx="4"/>
          </p:nvPr>
        </p:nvSpPr>
        <p:spPr>
          <a:xfrm>
            <a:off x="-1" y="8747999"/>
            <a:ext cx="6308999" cy="394413"/>
          </a:xfrm>
          <a:prstGeom prst="rect">
            <a:avLst/>
          </a:prstGeom>
        </p:spPr>
        <p:txBody>
          <a:bodyPr vert="horz" lIns="91440" tIns="45720" rIns="91440" bIns="45720" rtlCol="0" anchor="b"/>
          <a:lstStyle>
            <a:lvl1pPr algn="l">
              <a:defRPr sz="1000"/>
            </a:lvl1pPr>
          </a:lstStyle>
          <a:p>
            <a:r>
              <a:rPr lang="en-US" sz="1000" dirty="0"/>
              <a:t>© Software University Foundation – </a:t>
            </a:r>
            <a:r>
              <a:rPr lang="en-US" sz="1000" u="sng" dirty="0">
                <a:hlinkClick r:id="rId2"/>
              </a:rPr>
              <a:t>http://softuni.org</a:t>
            </a:r>
            <a:endParaRPr lang="en-US" sz="1000" dirty="0"/>
          </a:p>
          <a:p>
            <a:r>
              <a:rPr lang="en-US" sz="1000" dirty="0"/>
              <a:t>This work is licensed under the </a:t>
            </a:r>
            <a:r>
              <a:rPr lang="en-US" sz="1000" u="sng" noProof="1">
                <a:hlinkClick r:id="rId3"/>
              </a:rPr>
              <a:t>Creative Commons Attribution-NonCommercial-ShareAlike</a:t>
            </a:r>
            <a:r>
              <a:rPr lang="en-US" sz="1000" noProof="1"/>
              <a:t> </a:t>
            </a:r>
            <a:r>
              <a:rPr lang="en-US" sz="1000" dirty="0"/>
              <a:t>license.</a:t>
            </a:r>
          </a:p>
        </p:txBody>
      </p:sp>
      <p:sp>
        <p:nvSpPr>
          <p:cNvPr id="7" name="Slide Number Placeholder 6"/>
          <p:cNvSpPr>
            <a:spLocks noGrp="1"/>
          </p:cNvSpPr>
          <p:nvPr>
            <p:ph type="sldNum" sz="quarter" idx="5"/>
          </p:nvPr>
        </p:nvSpPr>
        <p:spPr>
          <a:xfrm>
            <a:off x="6308999" y="8747999"/>
            <a:ext cx="547413" cy="394413"/>
          </a:xfrm>
          <a:prstGeom prst="rect">
            <a:avLst/>
          </a:prstGeom>
        </p:spPr>
        <p:txBody>
          <a:bodyPr vert="horz" lIns="91440" tIns="45720" rIns="91440" bIns="45720" rtlCol="0" anchor="b"/>
          <a:lstStyle>
            <a:lvl1pPr algn="r">
              <a:defRPr sz="1000"/>
            </a:lvl1pPr>
          </a:lstStyle>
          <a:p>
            <a:fld id="{3EBA5BD7-F043-4D1B-AA17-CD412FC534DE}" type="slidenum">
              <a:rPr lang="en-US" smtClean="0"/>
              <a:pPr/>
              <a:t>‹#›</a:t>
            </a:fld>
            <a:endParaRPr lang="en-US" dirty="0"/>
          </a:p>
        </p:txBody>
      </p:sp>
    </p:spTree>
    <p:extLst>
      <p:ext uri="{BB962C8B-B14F-4D97-AF65-F5344CB8AC3E}">
        <p14:creationId xmlns:p14="http://schemas.microsoft.com/office/powerpoint/2010/main" val="276705785"/>
      </p:ext>
    </p:extLst>
  </p:cSld>
  <p:clrMap bg1="lt1" tx1="dk1" bg2="lt2" tx2="dk2" accent1="accent1" accent2="accent2" accent3="accent3" accent4="accent4" accent5="accent5" accent6="accent6" hlink="hlink" folHlink="folHlink"/>
  <p:hf hdr="0" dt="0"/>
  <p:notesStyle>
    <a:lvl1pPr marL="0" algn="l" defTabSz="1218987" rtl="0" eaLnBrk="1" latinLnBrk="0" hangingPunct="1">
      <a:defRPr sz="1600" kern="1200">
        <a:solidFill>
          <a:schemeClr val="tx1"/>
        </a:solidFill>
        <a:latin typeface="+mn-lt"/>
        <a:ea typeface="+mn-ea"/>
        <a:cs typeface="+mn-cs"/>
      </a:defRPr>
    </a:lvl1pPr>
    <a:lvl2pPr marL="177800" indent="0" algn="l" defTabSz="1218987" rtl="0" eaLnBrk="1" latinLnBrk="0" hangingPunct="1">
      <a:defRPr sz="1600" kern="1200">
        <a:solidFill>
          <a:schemeClr val="tx1"/>
        </a:solidFill>
        <a:latin typeface="+mn-lt"/>
        <a:ea typeface="+mn-ea"/>
        <a:cs typeface="+mn-cs"/>
      </a:defRPr>
    </a:lvl2pPr>
    <a:lvl3pPr marL="361950" indent="0" algn="l" defTabSz="1218987" rtl="0" eaLnBrk="1" latinLnBrk="0" hangingPunct="1">
      <a:defRPr sz="1600" kern="1200">
        <a:solidFill>
          <a:schemeClr val="tx1"/>
        </a:solidFill>
        <a:latin typeface="+mn-lt"/>
        <a:ea typeface="+mn-ea"/>
        <a:cs typeface="+mn-cs"/>
      </a:defRPr>
    </a:lvl3pPr>
    <a:lvl4pPr marL="539750" indent="0" algn="l" defTabSz="1218987" rtl="0" eaLnBrk="1" latinLnBrk="0" hangingPunct="1">
      <a:defRPr sz="1600" kern="1200">
        <a:solidFill>
          <a:schemeClr val="tx1"/>
        </a:solidFill>
        <a:latin typeface="+mn-lt"/>
        <a:ea typeface="+mn-ea"/>
        <a:cs typeface="+mn-cs"/>
      </a:defRPr>
    </a:lvl4pPr>
    <a:lvl5pPr marL="717550" indent="0"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1.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15.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16.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18.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19.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20.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21.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22.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23.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24.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25.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2.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26.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27.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28.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29.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30.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31.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32.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33.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36.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37.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5.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39.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40.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41.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42.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6.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8.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9.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11.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12.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14.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6" name="Slide Number Placeholder 5"/>
          <p:cNvSpPr>
            <a:spLocks noGrp="1"/>
          </p:cNvSpPr>
          <p:nvPr>
            <p:ph type="sldNum" sz="quarter" idx="11"/>
          </p:nvPr>
        </p:nvSpPr>
        <p:spPr/>
        <p:txBody>
          <a:bodyPr/>
          <a:lstStyle/>
          <a:p>
            <a:fld id="{3EBA5BD7-F043-4D1B-AA17-CD412FC534DE}" type="slidenum">
              <a:rPr lang="en-US" smtClean="0"/>
              <a:pPr/>
              <a:t>1</a:t>
            </a:fld>
            <a:endParaRPr lang="en-US" dirty="0"/>
          </a:p>
        </p:txBody>
      </p:sp>
    </p:spTree>
    <p:extLst>
      <p:ext uri="{BB962C8B-B14F-4D97-AF65-F5344CB8AC3E}">
        <p14:creationId xmlns:p14="http://schemas.microsoft.com/office/powerpoint/2010/main" val="9141515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b="0" i="0" kern="1200" dirty="0">
                <a:solidFill>
                  <a:schemeClr val="tx1"/>
                </a:solidFill>
                <a:effectLst/>
                <a:latin typeface="+mn-lt"/>
                <a:ea typeface="+mn-ea"/>
                <a:cs typeface="+mn-cs"/>
              </a:rPr>
              <a:t>Seamless Integration For Property Owners</a:t>
            </a:r>
          </a:p>
          <a:p>
            <a:r>
              <a:rPr lang="en-US" sz="1600" b="0" i="0" kern="1200" dirty="0">
                <a:solidFill>
                  <a:schemeClr val="tx1"/>
                </a:solidFill>
                <a:effectLst/>
                <a:latin typeface="+mn-lt"/>
                <a:ea typeface="+mn-ea"/>
                <a:cs typeface="+mn-cs"/>
              </a:rPr>
              <a:t>Property owners and hoteliers will be able to add their short term rentals and hotel rooms to the decentralized LOC ecosystem through a one-click seamless integration</a:t>
            </a:r>
          </a:p>
          <a:p>
            <a:endParaRPr lang="en-US"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15</a:t>
            </a:fld>
            <a:endParaRPr lang="en-US" dirty="0"/>
          </a:p>
        </p:txBody>
      </p:sp>
    </p:spTree>
    <p:extLst>
      <p:ext uri="{BB962C8B-B14F-4D97-AF65-F5344CB8AC3E}">
        <p14:creationId xmlns:p14="http://schemas.microsoft.com/office/powerpoint/2010/main" val="11161391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visual representation of how the industry works now and how </a:t>
            </a:r>
            <a:r>
              <a:rPr lang="en-US" dirty="0" err="1"/>
              <a:t>LockChain</a:t>
            </a:r>
            <a:r>
              <a:rPr lang="en-US" dirty="0"/>
              <a:t> aims to revolutionize it, stepping on a decentralized foundation layer through user friendly </a:t>
            </a:r>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16</a:t>
            </a:fld>
            <a:endParaRPr lang="en-US" dirty="0"/>
          </a:p>
        </p:txBody>
      </p:sp>
    </p:spTree>
    <p:extLst>
      <p:ext uri="{BB962C8B-B14F-4D97-AF65-F5344CB8AC3E}">
        <p14:creationId xmlns:p14="http://schemas.microsoft.com/office/powerpoint/2010/main" val="11161391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b="0" i="0" kern="1200" dirty="0">
                <a:solidFill>
                  <a:schemeClr val="tx1"/>
                </a:solidFill>
                <a:effectLst/>
                <a:latin typeface="+mn-lt"/>
                <a:ea typeface="+mn-ea"/>
                <a:cs typeface="+mn-cs"/>
              </a:rPr>
              <a:t>The AdEx Network has several layers: </a:t>
            </a:r>
          </a:p>
          <a:p>
            <a:r>
              <a:rPr lang="en-US" sz="1600" b="0" i="0" kern="1200" dirty="0">
                <a:solidFill>
                  <a:schemeClr val="tx1"/>
                </a:solidFill>
                <a:effectLst/>
                <a:latin typeface="+mn-lt"/>
                <a:ea typeface="+mn-ea"/>
                <a:cs typeface="+mn-cs"/>
              </a:rPr>
              <a:t>the first one is the ad exchange, which is built on </a:t>
            </a:r>
            <a:r>
              <a:rPr lang="en-US" sz="1600" b="0" i="0" kern="1200" dirty="0" err="1">
                <a:solidFill>
                  <a:schemeClr val="tx1"/>
                </a:solidFill>
                <a:effectLst/>
                <a:latin typeface="+mn-lt"/>
                <a:ea typeface="+mn-ea"/>
                <a:cs typeface="+mn-cs"/>
              </a:rPr>
              <a:t>Ethereum</a:t>
            </a:r>
            <a:r>
              <a:rPr lang="en-US" sz="1600" b="0" i="0" kern="1200" dirty="0">
                <a:solidFill>
                  <a:schemeClr val="tx1"/>
                </a:solidFill>
                <a:effectLst/>
                <a:latin typeface="+mn-lt"/>
                <a:ea typeface="+mn-ea"/>
                <a:cs typeface="+mn-cs"/>
              </a:rPr>
              <a:t> smart contracts with a few solutions for a quicker layer on top of that (or side-by-side) being experimented upon. The ad exchange is built in a way to facilitate the entire relationship between publishers, advertisers and end users, therefore replacing the usual network of multiple exchanges, SSPs and DSPs and all the complexity, </a:t>
            </a:r>
            <a:r>
              <a:rPr lang="en-US" sz="1600" b="0" i="0" kern="1200" dirty="0" err="1">
                <a:solidFill>
                  <a:schemeClr val="tx1"/>
                </a:solidFill>
                <a:effectLst/>
                <a:latin typeface="+mn-lt"/>
                <a:ea typeface="+mn-ea"/>
                <a:cs typeface="+mn-cs"/>
              </a:rPr>
              <a:t>inaccurancy</a:t>
            </a:r>
            <a:r>
              <a:rPr lang="en-US" sz="1600" b="0" i="0" kern="1200" dirty="0">
                <a:solidFill>
                  <a:schemeClr val="tx1"/>
                </a:solidFill>
                <a:effectLst/>
                <a:latin typeface="+mn-lt"/>
                <a:ea typeface="+mn-ea"/>
                <a:cs typeface="+mn-cs"/>
              </a:rPr>
              <a:t> and inefficiency that comes with it.</a:t>
            </a:r>
          </a:p>
          <a:p>
            <a:r>
              <a:rPr lang="en-US" sz="1600" b="0" i="0" kern="1200" dirty="0">
                <a:solidFill>
                  <a:schemeClr val="tx1"/>
                </a:solidFill>
                <a:effectLst/>
                <a:latin typeface="+mn-lt"/>
                <a:ea typeface="+mn-ea"/>
                <a:cs typeface="+mn-cs"/>
              </a:rPr>
              <a:t>On top of the exchange, we are building </a:t>
            </a:r>
            <a:r>
              <a:rPr lang="en-US" sz="1600" b="0" i="0" kern="1200" dirty="0" err="1">
                <a:solidFill>
                  <a:schemeClr val="tx1"/>
                </a:solidFill>
                <a:effectLst/>
                <a:latin typeface="+mn-lt"/>
                <a:ea typeface="+mn-ea"/>
                <a:cs typeface="+mn-cs"/>
              </a:rPr>
              <a:t>dapps</a:t>
            </a:r>
            <a:r>
              <a:rPr lang="en-US" sz="1600" b="0" i="0" kern="1200" dirty="0">
                <a:solidFill>
                  <a:schemeClr val="tx1"/>
                </a:solidFill>
                <a:effectLst/>
                <a:latin typeface="+mn-lt"/>
                <a:ea typeface="+mn-ea"/>
                <a:cs typeface="+mn-cs"/>
              </a:rPr>
              <a:t> for the publisher portal, advertiser portal and the AdEx profile (for end users). Dapps are distributed applications that connect to the Ethereum blockchain and interact with it, but typically with a user-friendly user interface. All of those </a:t>
            </a:r>
            <a:r>
              <a:rPr lang="en-US" sz="1600" b="0" i="0" kern="1200" dirty="0" err="1">
                <a:solidFill>
                  <a:schemeClr val="tx1"/>
                </a:solidFill>
                <a:effectLst/>
                <a:latin typeface="+mn-lt"/>
                <a:ea typeface="+mn-ea"/>
                <a:cs typeface="+mn-cs"/>
              </a:rPr>
              <a:t>dapps</a:t>
            </a:r>
            <a:r>
              <a:rPr lang="en-US" sz="1600" b="0" i="0" kern="1200" dirty="0">
                <a:solidFill>
                  <a:schemeClr val="tx1"/>
                </a:solidFill>
                <a:effectLst/>
                <a:latin typeface="+mn-lt"/>
                <a:ea typeface="+mn-ea"/>
                <a:cs typeface="+mn-cs"/>
              </a:rPr>
              <a:t> will be browser-based and easily accessible online, hosted by AdEx - but since they're interacting with the blockchain directly, anyone can run their own instance of those </a:t>
            </a:r>
            <a:r>
              <a:rPr lang="en-US" sz="1600" b="0" i="0" kern="1200" dirty="0" err="1">
                <a:solidFill>
                  <a:schemeClr val="tx1"/>
                </a:solidFill>
                <a:effectLst/>
                <a:latin typeface="+mn-lt"/>
                <a:ea typeface="+mn-ea"/>
                <a:cs typeface="+mn-cs"/>
              </a:rPr>
              <a:t>dapps</a:t>
            </a:r>
            <a:r>
              <a:rPr lang="en-US" sz="1600" b="0" i="0" kern="1200" dirty="0">
                <a:solidFill>
                  <a:schemeClr val="tx1"/>
                </a:solidFill>
                <a:effectLst/>
                <a:latin typeface="+mn-lt"/>
                <a:ea typeface="+mn-ea"/>
                <a:cs typeface="+mn-cs"/>
              </a:rPr>
              <a:t> if they want to.</a:t>
            </a:r>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18</a:t>
            </a:fld>
            <a:endParaRPr lang="en-US" dirty="0"/>
          </a:p>
        </p:txBody>
      </p:sp>
    </p:spTree>
    <p:extLst>
      <p:ext uri="{BB962C8B-B14F-4D97-AF65-F5344CB8AC3E}">
        <p14:creationId xmlns:p14="http://schemas.microsoft.com/office/powerpoint/2010/main" val="11161391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dirty="0"/>
              <a:t>Existing real-time bidding (RTB) platforms offer no information about ad bids whatsoever.</a:t>
            </a:r>
          </a:p>
          <a:p>
            <a:r>
              <a:rPr lang="en-US" sz="1600" dirty="0"/>
              <a:t>This means that an advertiser is told the maximum bid for a particular ad property is $X but</a:t>
            </a:r>
          </a:p>
          <a:p>
            <a:r>
              <a:rPr lang="en-US" sz="1600" dirty="0"/>
              <a:t>is not given the opportunity to verify this.</a:t>
            </a:r>
          </a:p>
          <a:p>
            <a:r>
              <a:rPr lang="en-US" sz="1600" dirty="0"/>
              <a:t>Due to the fact that AdEx is based on blockchain, advertisers can easily trace every</a:t>
            </a:r>
          </a:p>
          <a:p>
            <a:r>
              <a:rPr lang="en-US" sz="1600" dirty="0"/>
              <a:t>click/view and verify every component of a campaign (participants, ad placements,</a:t>
            </a:r>
          </a:p>
          <a:p>
            <a:r>
              <a:rPr lang="en-US" sz="1600" dirty="0"/>
              <a:t>impressions and clicks, etc.). The information is decentralized so it can’t be hogged or</a:t>
            </a:r>
          </a:p>
          <a:p>
            <a:r>
              <a:rPr lang="en-US" sz="1600" dirty="0"/>
              <a:t>manipulated by the ad exchange so advertisers are only paying for actual results.</a:t>
            </a:r>
          </a:p>
          <a:p>
            <a:endParaRPr lang="en-US" sz="1600" b="0" i="0" kern="1200" dirty="0">
              <a:solidFill>
                <a:schemeClr val="tx1"/>
              </a:solidFill>
              <a:effectLst/>
              <a:latin typeface="+mn-lt"/>
              <a:ea typeface="+mn-ea"/>
              <a:cs typeface="+mn-cs"/>
            </a:endParaRPr>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19</a:t>
            </a:fld>
            <a:endParaRPr lang="en-US" dirty="0"/>
          </a:p>
        </p:txBody>
      </p:sp>
    </p:spTree>
    <p:extLst>
      <p:ext uri="{BB962C8B-B14F-4D97-AF65-F5344CB8AC3E}">
        <p14:creationId xmlns:p14="http://schemas.microsoft.com/office/powerpoint/2010/main" val="11161391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20</a:t>
            </a:fld>
            <a:endParaRPr lang="en-US" dirty="0"/>
          </a:p>
        </p:txBody>
      </p:sp>
    </p:spTree>
    <p:extLst>
      <p:ext uri="{BB962C8B-B14F-4D97-AF65-F5344CB8AC3E}">
        <p14:creationId xmlns:p14="http://schemas.microsoft.com/office/powerpoint/2010/main" val="11161391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Propy intends to initially conduct business and thus, the current development of Propy is geared towards</a:t>
            </a:r>
          </a:p>
          <a:p>
            <a:r>
              <a:rPr lang="en-US" dirty="0"/>
              <a:t>mirroring government records in the </a:t>
            </a:r>
            <a:r>
              <a:rPr lang="en-US" dirty="0" err="1"/>
              <a:t>blockchain</a:t>
            </a:r>
            <a:r>
              <a:rPr lang="en-US" dirty="0"/>
              <a:t> with the goal of providing a platform for foreign real estate investors to conveniently</a:t>
            </a:r>
          </a:p>
          <a:p>
            <a:r>
              <a:rPr lang="en-US" dirty="0"/>
              <a:t>and remotely carry out property transactions. The Propy Registry acts as a source of fast delivered evidence of property transfer for</a:t>
            </a:r>
          </a:p>
          <a:p>
            <a:r>
              <a:rPr lang="en-US" dirty="0"/>
              <a:t>brokers and serves as a mirror of the ownership transfers currently taking place at the title registries of the targeted markets (U.S., UK,</a:t>
            </a:r>
          </a:p>
          <a:p>
            <a:r>
              <a:rPr lang="en-US" dirty="0"/>
              <a:t>UAE). Brokers who focus on foreign real estate investments, have expressed the need to have available technology that could allow the online processing of real estate purchases with the additional layers of security that the Propy Registry intends to provide. The second legislative environment would arise when progressive governments start recognizing the benefits of ownership transfers on </a:t>
            </a:r>
            <a:r>
              <a:rPr lang="en-US" dirty="0" err="1"/>
              <a:t>blockchain</a:t>
            </a:r>
            <a:r>
              <a:rPr lang="en-US" dirty="0"/>
              <a:t> as a more desirable alternative instead of trying to continue to enhance the existing real estate registries. The widespread adoption of a blockchain system to manage real estate titles positions Propy to provide a sole, decentralized source of validation for real estate transactions.</a:t>
            </a:r>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21</a:t>
            </a:fld>
            <a:endParaRPr lang="en-US" dirty="0"/>
          </a:p>
        </p:txBody>
      </p:sp>
    </p:spTree>
    <p:extLst>
      <p:ext uri="{BB962C8B-B14F-4D97-AF65-F5344CB8AC3E}">
        <p14:creationId xmlns:p14="http://schemas.microsoft.com/office/powerpoint/2010/main" val="11161391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Each property has a unique title that serves as evidence of ownership. The</a:t>
            </a:r>
          </a:p>
          <a:p>
            <a:r>
              <a:rPr lang="en-US" dirty="0"/>
              <a:t>ownership of properties is usually tracked by the recordation of such titles in</a:t>
            </a:r>
          </a:p>
          <a:p>
            <a:r>
              <a:rPr lang="en-US" dirty="0"/>
              <a:t>organized property registries which are managed by regional governmental</a:t>
            </a:r>
          </a:p>
          <a:p>
            <a:r>
              <a:rPr lang="en-US" dirty="0"/>
              <a:t>organizations. As previously discussed, Propy aims to develop the Propy</a:t>
            </a:r>
          </a:p>
          <a:p>
            <a:r>
              <a:rPr lang="en-US" dirty="0"/>
              <a:t>Registry with the ultimate goal of becoming a global registry for title deed</a:t>
            </a:r>
          </a:p>
          <a:p>
            <a:r>
              <a:rPr lang="en-US" dirty="0"/>
              <a:t>ownership information, which would be made available to worldwide</a:t>
            </a:r>
          </a:p>
          <a:p>
            <a:r>
              <a:rPr lang="en-US" dirty="0"/>
              <a:t>entities, similar to a DNS system for website domains. </a:t>
            </a:r>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22</a:t>
            </a:fld>
            <a:endParaRPr lang="en-US" dirty="0"/>
          </a:p>
        </p:txBody>
      </p:sp>
    </p:spTree>
    <p:extLst>
      <p:ext uri="{BB962C8B-B14F-4D97-AF65-F5344CB8AC3E}">
        <p14:creationId xmlns:p14="http://schemas.microsoft.com/office/powerpoint/2010/main" val="11161391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23</a:t>
            </a:fld>
            <a:endParaRPr lang="en-US" dirty="0"/>
          </a:p>
        </p:txBody>
      </p:sp>
    </p:spTree>
    <p:extLst>
      <p:ext uri="{BB962C8B-B14F-4D97-AF65-F5344CB8AC3E}">
        <p14:creationId xmlns:p14="http://schemas.microsoft.com/office/powerpoint/2010/main" val="11161391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b="0" i="0" kern="1200" dirty="0">
                <a:solidFill>
                  <a:schemeClr val="tx1"/>
                </a:solidFill>
                <a:effectLst/>
                <a:latin typeface="+mn-lt"/>
                <a:ea typeface="+mn-ea"/>
                <a:cs typeface="+mn-cs"/>
              </a:rPr>
              <a:t>The resource provided by each Farmer is continually checked by the network to make sure that it is still available. It does this by attempting to store a random piece of data. Should the network ﬁnd that the resource committed to the network is no longer available, it reduces the rank of the vault thereby reducing the earning potential of that speciﬁc Vault.</a:t>
            </a:r>
          </a:p>
          <a:p>
            <a:r>
              <a:rPr lang="en-US" sz="1600" b="0" i="0" kern="1200" dirty="0" err="1">
                <a:solidFill>
                  <a:schemeClr val="tx1"/>
                </a:solidFill>
                <a:effectLst/>
                <a:latin typeface="+mn-lt"/>
                <a:ea typeface="+mn-ea"/>
                <a:cs typeface="+mn-cs"/>
              </a:rPr>
              <a:t>Safecoins</a:t>
            </a:r>
            <a:r>
              <a:rPr lang="en-US" sz="1600" b="0" i="0" kern="1200" dirty="0">
                <a:solidFill>
                  <a:schemeClr val="tx1"/>
                </a:solidFill>
                <a:effectLst/>
                <a:latin typeface="+mn-lt"/>
                <a:ea typeface="+mn-ea"/>
                <a:cs typeface="+mn-cs"/>
              </a:rPr>
              <a:t> can be used to access and use network applications, with part of the ‘payment’ going directly to the application developer. </a:t>
            </a:r>
            <a:r>
              <a:rPr lang="en-US" sz="1600" b="0" i="0" kern="1200" dirty="0" err="1">
                <a:solidFill>
                  <a:schemeClr val="tx1"/>
                </a:solidFill>
                <a:effectLst/>
                <a:latin typeface="+mn-lt"/>
                <a:ea typeface="+mn-ea"/>
                <a:cs typeface="+mn-cs"/>
              </a:rPr>
              <a:t>Safecoins</a:t>
            </a:r>
            <a:r>
              <a:rPr lang="en-US" sz="1600" b="0" i="0" kern="1200" dirty="0">
                <a:solidFill>
                  <a:schemeClr val="tx1"/>
                </a:solidFill>
                <a:effectLst/>
                <a:latin typeface="+mn-lt"/>
                <a:ea typeface="+mn-ea"/>
                <a:cs typeface="+mn-cs"/>
              </a:rPr>
              <a:t> can also be bought by users unwilling, or unable to provide resource to the network. This creates a market of buyers and sellers so that farmers can sell the coins they earn for another currency. These transactions will take place on an exchange, another SAFE Network application, or directly between individuals.</a:t>
            </a:r>
            <a:endParaRPr lang="en-US"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24</a:t>
            </a:fld>
            <a:endParaRPr lang="en-US" dirty="0"/>
          </a:p>
        </p:txBody>
      </p:sp>
    </p:spTree>
    <p:extLst>
      <p:ext uri="{BB962C8B-B14F-4D97-AF65-F5344CB8AC3E}">
        <p14:creationId xmlns:p14="http://schemas.microsoft.com/office/powerpoint/2010/main" val="11161391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25</a:t>
            </a:fld>
            <a:endParaRPr lang="en-US" dirty="0"/>
          </a:p>
        </p:txBody>
      </p:sp>
    </p:spTree>
    <p:extLst>
      <p:ext uri="{BB962C8B-B14F-4D97-AF65-F5344CB8AC3E}">
        <p14:creationId xmlns:p14="http://schemas.microsoft.com/office/powerpoint/2010/main" val="11161391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442" name="Rectangle 2"/>
          <p:cNvSpPr>
            <a:spLocks noGrp="1" noRot="1" noChangeAspect="1" noChangeArrowheads="1" noTextEdit="1"/>
          </p:cNvSpPr>
          <p:nvPr>
            <p:ph type="sldImg"/>
          </p:nvPr>
        </p:nvSpPr>
        <p:spPr>
          <a:ln/>
        </p:spPr>
      </p:sp>
      <p:sp>
        <p:nvSpPr>
          <p:cNvPr id="445443" name="Rectangle 3"/>
          <p:cNvSpPr>
            <a:spLocks noGrp="1" noChangeArrowheads="1"/>
          </p:cNvSpPr>
          <p:nvPr>
            <p:ph type="body" idx="1"/>
          </p:nvPr>
        </p:nvSpPr>
        <p:spPr/>
        <p:txBody>
          <a:bodyPr/>
          <a:lstStyle/>
          <a:p>
            <a:endParaRPr lang="bg-BG" dirty="0"/>
          </a:p>
        </p:txBody>
      </p:sp>
      <p:sp>
        <p:nvSpPr>
          <p:cNvPr id="2" name="Footer Placeholder 1"/>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3" name="Slide Number Placeholder 2"/>
          <p:cNvSpPr>
            <a:spLocks noGrp="1"/>
          </p:cNvSpPr>
          <p:nvPr>
            <p:ph type="sldNum" sz="quarter" idx="11"/>
          </p:nvPr>
        </p:nvSpPr>
        <p:spPr/>
        <p:txBody>
          <a:bodyPr/>
          <a:lstStyle/>
          <a:p>
            <a:fld id="{3EBA5BD7-F043-4D1B-AA17-CD412FC534DE}" type="slidenum">
              <a:rPr lang="en-US" smtClean="0"/>
              <a:pPr/>
              <a:t>2</a:t>
            </a:fld>
            <a:endParaRPr lang="en-US" dirty="0"/>
          </a:p>
        </p:txBody>
      </p:sp>
    </p:spTree>
    <p:extLst>
      <p:ext uri="{BB962C8B-B14F-4D97-AF65-F5344CB8AC3E}">
        <p14:creationId xmlns:p14="http://schemas.microsoft.com/office/powerpoint/2010/main" val="113474977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26</a:t>
            </a:fld>
            <a:endParaRPr lang="en-US" dirty="0"/>
          </a:p>
        </p:txBody>
      </p:sp>
    </p:spTree>
    <p:extLst>
      <p:ext uri="{BB962C8B-B14F-4D97-AF65-F5344CB8AC3E}">
        <p14:creationId xmlns:p14="http://schemas.microsoft.com/office/powerpoint/2010/main" val="111613912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b="0" i="0" kern="1200" dirty="0">
                <a:solidFill>
                  <a:schemeClr val="tx1"/>
                </a:solidFill>
                <a:effectLst/>
                <a:latin typeface="+mn-lt"/>
                <a:ea typeface="+mn-ea"/>
                <a:cs typeface="+mn-cs"/>
              </a:rPr>
              <a:t>Seamless Integration For Property Owners</a:t>
            </a:r>
          </a:p>
          <a:p>
            <a:r>
              <a:rPr lang="en-US" sz="1600" b="0" i="0" kern="1200" dirty="0">
                <a:solidFill>
                  <a:schemeClr val="tx1"/>
                </a:solidFill>
                <a:effectLst/>
                <a:latin typeface="+mn-lt"/>
                <a:ea typeface="+mn-ea"/>
                <a:cs typeface="+mn-cs"/>
              </a:rPr>
              <a:t>Property owners and hoteliers will be able to add their short term rentals and hotel rooms to the decentralized LOC ecosystem through a one-click seamless integration</a:t>
            </a:r>
          </a:p>
          <a:p>
            <a:endParaRPr lang="en-US"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27</a:t>
            </a:fld>
            <a:endParaRPr lang="en-US" dirty="0"/>
          </a:p>
        </p:txBody>
      </p:sp>
    </p:spTree>
    <p:extLst>
      <p:ext uri="{BB962C8B-B14F-4D97-AF65-F5344CB8AC3E}">
        <p14:creationId xmlns:p14="http://schemas.microsoft.com/office/powerpoint/2010/main" val="111613912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Ethereum</a:t>
            </a:r>
            <a:r>
              <a:rPr lang="en-US" dirty="0"/>
              <a:t> allows to run decentralized code with smart contracts, making transfer and settlement of assets simple and censorship resistant. Gnosis is using </a:t>
            </a:r>
            <a:r>
              <a:rPr lang="en-US" dirty="0" err="1"/>
              <a:t>Ethereum</a:t>
            </a:r>
            <a:r>
              <a:rPr lang="en-US" dirty="0"/>
              <a:t> for creation of events and markets. Every prediction market trade and every settlement is ultimately done on this layer.</a:t>
            </a:r>
          </a:p>
          <a:p>
            <a:r>
              <a:rPr lang="en-US" dirty="0"/>
              <a:t>IPFS allows to store static files in a distributed file system. It is using distributed hash tables to distribute files. Gnosis is using IPFS to store all static files gnosis.js or any UI element. In addition meta information of events is stored in IPFS.</a:t>
            </a:r>
          </a:p>
          <a:p>
            <a:r>
              <a:rPr lang="en-US" dirty="0" err="1"/>
              <a:t>GnosisDB</a:t>
            </a:r>
            <a:r>
              <a:rPr lang="en-US" dirty="0"/>
              <a:t> tries to compensate the shortcomings of </a:t>
            </a:r>
            <a:r>
              <a:rPr lang="en-US" dirty="0" err="1"/>
              <a:t>Ethereum</a:t>
            </a:r>
            <a:r>
              <a:rPr lang="en-US" dirty="0"/>
              <a:t> and IPFS, which come without search capabilities. </a:t>
            </a:r>
            <a:r>
              <a:rPr lang="en-US" dirty="0" err="1"/>
              <a:t>GnosisDB</a:t>
            </a:r>
            <a:r>
              <a:rPr lang="en-US" dirty="0"/>
              <a:t> offers a distributed, scalable search combining on-chain with off-chain data and will be used to query event descriptions of prediction markets. </a:t>
            </a:r>
          </a:p>
          <a:p>
            <a:r>
              <a:rPr lang="en-US" dirty="0"/>
              <a:t>GNODEX is a decentralized exchange to trade predictive assets (prediction market outcome tokens) using state channels. State channels allow to </a:t>
            </a:r>
            <a:r>
              <a:rPr lang="en-US" dirty="0" err="1"/>
              <a:t>scaleout</a:t>
            </a:r>
            <a:r>
              <a:rPr lang="en-US" dirty="0"/>
              <a:t> transaction capacity of </a:t>
            </a:r>
            <a:r>
              <a:rPr lang="en-US" dirty="0" err="1"/>
              <a:t>Ethereum</a:t>
            </a:r>
            <a:r>
              <a:rPr lang="en-US" dirty="0"/>
              <a:t>, which is needed to make Gnosis prediction markets accessible to a large scale of users.</a:t>
            </a:r>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28</a:t>
            </a:fld>
            <a:endParaRPr lang="en-US" dirty="0"/>
          </a:p>
        </p:txBody>
      </p:sp>
    </p:spTree>
    <p:extLst>
      <p:ext uri="{BB962C8B-B14F-4D97-AF65-F5344CB8AC3E}">
        <p14:creationId xmlns:p14="http://schemas.microsoft.com/office/powerpoint/2010/main" val="111613912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29</a:t>
            </a:fld>
            <a:endParaRPr lang="en-US" dirty="0"/>
          </a:p>
        </p:txBody>
      </p:sp>
    </p:spTree>
    <p:extLst>
      <p:ext uri="{BB962C8B-B14F-4D97-AF65-F5344CB8AC3E}">
        <p14:creationId xmlns:p14="http://schemas.microsoft.com/office/powerpoint/2010/main" val="111613912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30</a:t>
            </a:fld>
            <a:endParaRPr lang="en-US" dirty="0"/>
          </a:p>
        </p:txBody>
      </p:sp>
    </p:spTree>
    <p:extLst>
      <p:ext uri="{BB962C8B-B14F-4D97-AF65-F5344CB8AC3E}">
        <p14:creationId xmlns:p14="http://schemas.microsoft.com/office/powerpoint/2010/main" val="11161391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31</a:t>
            </a:fld>
            <a:endParaRPr lang="en-US" dirty="0"/>
          </a:p>
        </p:txBody>
      </p:sp>
    </p:spTree>
    <p:extLst>
      <p:ext uri="{BB962C8B-B14F-4D97-AF65-F5344CB8AC3E}">
        <p14:creationId xmlns:p14="http://schemas.microsoft.com/office/powerpoint/2010/main" val="111613912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32</a:t>
            </a:fld>
            <a:endParaRPr lang="en-US" dirty="0"/>
          </a:p>
        </p:txBody>
      </p:sp>
    </p:spTree>
    <p:extLst>
      <p:ext uri="{BB962C8B-B14F-4D97-AF65-F5344CB8AC3E}">
        <p14:creationId xmlns:p14="http://schemas.microsoft.com/office/powerpoint/2010/main" val="178793916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33</a:t>
            </a:fld>
            <a:endParaRPr lang="en-US" dirty="0"/>
          </a:p>
        </p:txBody>
      </p:sp>
    </p:spTree>
    <p:extLst>
      <p:ext uri="{BB962C8B-B14F-4D97-AF65-F5344CB8AC3E}">
        <p14:creationId xmlns:p14="http://schemas.microsoft.com/office/powerpoint/2010/main" val="178793916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36</a:t>
            </a:fld>
            <a:endParaRPr lang="en-US" dirty="0"/>
          </a:p>
        </p:txBody>
      </p:sp>
    </p:spTree>
    <p:extLst>
      <p:ext uri="{BB962C8B-B14F-4D97-AF65-F5344CB8AC3E}">
        <p14:creationId xmlns:p14="http://schemas.microsoft.com/office/powerpoint/2010/main" val="39968834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600" b="0" i="0" kern="1200" dirty="0">
                <a:solidFill>
                  <a:schemeClr val="tx1"/>
                </a:solidFill>
                <a:effectLst/>
                <a:latin typeface="+mn-lt"/>
                <a:ea typeface="+mn-ea"/>
                <a:cs typeface="+mn-cs"/>
              </a:rPr>
              <a:t>OpenBazaar aims to be a decentralized version of </a:t>
            </a:r>
            <a:r>
              <a:rPr lang="en-US" sz="1600" b="0" i="0" kern="1200" dirty="0" err="1">
                <a:solidFill>
                  <a:schemeClr val="tx1"/>
                </a:solidFill>
                <a:effectLst/>
                <a:latin typeface="+mn-lt"/>
                <a:ea typeface="+mn-ea"/>
                <a:cs typeface="+mn-cs"/>
              </a:rPr>
              <a:t>Ebay</a:t>
            </a:r>
            <a:r>
              <a:rPr lang="en-US" sz="1600" b="0" i="0" kern="1200" dirty="0">
                <a:solidFill>
                  <a:schemeClr val="tx1"/>
                </a:solidFill>
                <a:effectLst/>
                <a:latin typeface="+mn-lt"/>
                <a:ea typeface="+mn-ea"/>
                <a:cs typeface="+mn-cs"/>
              </a:rPr>
              <a:t>. No middleman can tell sellers what they can and can’t sell or decide on the fees for using the service. It’s built on the BitTorrent protocol, but the problem is that the sellers must host their own stores. They need to have their own server and leave it on in order for users to be able to see their items. Ideally sellers could just upload their store data to the network, perhaps paying a small fee, without having to worry about it. This requires a decentralized system of incentivized storage miners. OpenBazaar uses </a:t>
            </a:r>
            <a:r>
              <a:rPr lang="en-US" sz="1600" b="0" i="0" kern="1200" dirty="0" err="1">
                <a:solidFill>
                  <a:schemeClr val="tx1"/>
                </a:solidFill>
                <a:effectLst/>
                <a:latin typeface="+mn-lt"/>
                <a:ea typeface="+mn-ea"/>
                <a:cs typeface="+mn-cs"/>
              </a:rPr>
              <a:t>BitTorrent’s</a:t>
            </a:r>
            <a:r>
              <a:rPr lang="en-US" sz="1600" b="0" i="0" kern="1200" dirty="0">
                <a:solidFill>
                  <a:schemeClr val="tx1"/>
                </a:solidFill>
                <a:effectLst/>
                <a:latin typeface="+mn-lt"/>
                <a:ea typeface="+mn-ea"/>
                <a:cs typeface="+mn-cs"/>
              </a:rPr>
              <a:t> protocol for data transfer and Bitcoin as currency for transactions between sellers.</a:t>
            </a:r>
          </a:p>
          <a:p>
            <a:endParaRPr lang="en-US" dirty="0"/>
          </a:p>
          <a:p>
            <a:endParaRPr lang="en-US"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37</a:t>
            </a:fld>
            <a:endParaRPr lang="en-US" dirty="0"/>
          </a:p>
        </p:txBody>
      </p:sp>
    </p:spTree>
    <p:extLst>
      <p:ext uri="{BB962C8B-B14F-4D97-AF65-F5344CB8AC3E}">
        <p14:creationId xmlns:p14="http://schemas.microsoft.com/office/powerpoint/2010/main" val="3996883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b="0" i="0" kern="1200" dirty="0">
                <a:solidFill>
                  <a:schemeClr val="tx1"/>
                </a:solidFill>
                <a:effectLst/>
                <a:latin typeface="+mn-lt"/>
                <a:ea typeface="+mn-ea"/>
                <a:cs typeface="+mn-cs"/>
              </a:rPr>
              <a:t>The </a:t>
            </a:r>
            <a:r>
              <a:rPr lang="en-US" sz="1600" b="0" i="0" u="none" strike="noStrike" kern="1200" dirty="0">
                <a:solidFill>
                  <a:schemeClr val="tx1"/>
                </a:solidFill>
                <a:effectLst/>
                <a:latin typeface="+mn-lt"/>
                <a:ea typeface="+mn-ea"/>
                <a:cs typeface="+mn-cs"/>
              </a:rPr>
              <a:t>ethereum white paper</a:t>
            </a:r>
            <a:r>
              <a:rPr lang="en-US" sz="1600" b="0" i="0" kern="1200" dirty="0">
                <a:solidFill>
                  <a:schemeClr val="tx1"/>
                </a:solidFill>
                <a:effectLst/>
                <a:latin typeface="+mn-lt"/>
                <a:ea typeface="+mn-ea"/>
                <a:cs typeface="+mn-cs"/>
              </a:rPr>
              <a:t> splits </a:t>
            </a:r>
            <a:r>
              <a:rPr lang="en-US" sz="1600" b="0" i="0" kern="1200" dirty="0" err="1">
                <a:solidFill>
                  <a:schemeClr val="tx1"/>
                </a:solidFill>
                <a:effectLst/>
                <a:latin typeface="+mn-lt"/>
                <a:ea typeface="+mn-ea"/>
                <a:cs typeface="+mn-cs"/>
              </a:rPr>
              <a:t>dapps</a:t>
            </a:r>
            <a:r>
              <a:rPr lang="en-US" sz="1600" b="0" i="0" kern="1200" dirty="0">
                <a:solidFill>
                  <a:schemeClr val="tx1"/>
                </a:solidFill>
                <a:effectLst/>
                <a:latin typeface="+mn-lt"/>
                <a:ea typeface="+mn-ea"/>
                <a:cs typeface="+mn-cs"/>
              </a:rPr>
              <a:t> into three types: apps that manage money, apps where money is involved (but also requires another piece), and apps in the “other” category, which includes voting and governance systems.</a:t>
            </a:r>
          </a:p>
          <a:p>
            <a:r>
              <a:rPr lang="en-US" sz="1600" b="0" i="0" kern="1200" dirty="0">
                <a:solidFill>
                  <a:schemeClr val="tx1"/>
                </a:solidFill>
                <a:effectLst/>
                <a:latin typeface="+mn-lt"/>
                <a:ea typeface="+mn-ea"/>
                <a:cs typeface="+mn-cs"/>
              </a:rPr>
              <a:t>In the first type of app, a user may need to exchange ether as a way to settle a contract with another user, using the network's distributed computer nodes as a way to facilitate the distribution of this data.</a:t>
            </a:r>
          </a:p>
          <a:p>
            <a:r>
              <a:rPr lang="en-US" sz="1600" b="0" i="0" kern="1200" dirty="0">
                <a:solidFill>
                  <a:schemeClr val="tx1"/>
                </a:solidFill>
                <a:effectLst/>
                <a:latin typeface="+mn-lt"/>
                <a:ea typeface="+mn-ea"/>
                <a:cs typeface="+mn-cs"/>
              </a:rPr>
              <a:t>The second type of app mixes money with information from outside the </a:t>
            </a:r>
            <a:r>
              <a:rPr lang="en-US" sz="1600" b="0" i="0" kern="1200" dirty="0" err="1">
                <a:solidFill>
                  <a:schemeClr val="tx1"/>
                </a:solidFill>
                <a:effectLst/>
                <a:latin typeface="+mn-lt"/>
                <a:ea typeface="+mn-ea"/>
                <a:cs typeface="+mn-cs"/>
              </a:rPr>
              <a:t>blockchain</a:t>
            </a:r>
            <a:r>
              <a:rPr lang="en-US" sz="1600" b="0" i="0" kern="1200" dirty="0">
                <a:solidFill>
                  <a:schemeClr val="tx1"/>
                </a:solidFill>
                <a:effectLst/>
                <a:latin typeface="+mn-lt"/>
                <a:ea typeface="+mn-ea"/>
                <a:cs typeface="+mn-cs"/>
              </a:rPr>
              <a:t>.</a:t>
            </a:r>
          </a:p>
          <a:p>
            <a:r>
              <a:rPr lang="en-US" sz="1600" b="0" i="0" kern="1200" dirty="0">
                <a:solidFill>
                  <a:schemeClr val="tx1"/>
                </a:solidFill>
                <a:effectLst/>
                <a:latin typeface="+mn-lt"/>
                <a:ea typeface="+mn-ea"/>
                <a:cs typeface="+mn-cs"/>
              </a:rPr>
              <a:t>For example, a crop insurance application that's dependent on an outside weather feed. To execute, these smart contracts rely on so-called “oracles” that relay up-to-date information about the outside world</a:t>
            </a:r>
          </a:p>
          <a:p>
            <a:r>
              <a:rPr lang="en-US" sz="1600" b="0" i="0" kern="1200" dirty="0">
                <a:solidFill>
                  <a:schemeClr val="tx1"/>
                </a:solidFill>
                <a:effectLst/>
                <a:latin typeface="+mn-lt"/>
                <a:ea typeface="+mn-ea"/>
                <a:cs typeface="+mn-cs"/>
              </a:rPr>
              <a:t>If bitcoin can do away with financial authorities, is it possible to do the same for companies and other types of organizations?</a:t>
            </a:r>
          </a:p>
          <a:p>
            <a:r>
              <a:rPr lang="en-US" sz="1600" b="0" i="0" kern="1200" dirty="0">
                <a:solidFill>
                  <a:schemeClr val="tx1"/>
                </a:solidFill>
                <a:effectLst/>
                <a:latin typeface="+mn-lt"/>
                <a:ea typeface="+mn-ea"/>
                <a:cs typeface="+mn-cs"/>
              </a:rPr>
              <a:t>The goal is form a leaderless company, program rules at the beginning about how members can vote and how to release company funds</a:t>
            </a:r>
            <a:br>
              <a:rPr lang="en-US" dirty="0"/>
            </a:br>
            <a:endParaRPr lang="en-US" sz="1600" b="1" i="0" kern="1200" dirty="0">
              <a:solidFill>
                <a:schemeClr val="tx1"/>
              </a:solidFill>
              <a:effectLst/>
              <a:latin typeface="+mn-lt"/>
              <a:ea typeface="+mn-ea"/>
              <a:cs typeface="+mn-cs"/>
            </a:endParaRPr>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5</a:t>
            </a:fld>
            <a:endParaRPr lang="en-US" dirty="0"/>
          </a:p>
        </p:txBody>
      </p:sp>
    </p:spTree>
    <p:extLst>
      <p:ext uri="{BB962C8B-B14F-4D97-AF65-F5344CB8AC3E}">
        <p14:creationId xmlns:p14="http://schemas.microsoft.com/office/powerpoint/2010/main" val="63524092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b="0" i="0" kern="1200" dirty="0">
                <a:solidFill>
                  <a:schemeClr val="tx1"/>
                </a:solidFill>
                <a:effectLst/>
                <a:latin typeface="+mn-lt"/>
                <a:ea typeface="+mn-ea"/>
                <a:cs typeface="+mn-cs"/>
              </a:rPr>
              <a:t>OpenBazaar is a different approach to online commerce. It puts the power back in the users’ hands. Instead of buyers and sellers going through a centralized service, OpenBazaar connects them directly. Because there is no one in the middle of your transactions there are no fees, no restrictions, no accounts to create, and you only reveal the personal information that you choose.</a:t>
            </a:r>
            <a:endParaRPr lang="en-US"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39</a:t>
            </a:fld>
            <a:endParaRPr lang="en-US" dirty="0"/>
          </a:p>
        </p:txBody>
      </p:sp>
    </p:spTree>
    <p:extLst>
      <p:ext uri="{BB962C8B-B14F-4D97-AF65-F5344CB8AC3E}">
        <p14:creationId xmlns:p14="http://schemas.microsoft.com/office/powerpoint/2010/main" val="203274825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40</a:t>
            </a:fld>
            <a:endParaRPr lang="en-US" dirty="0"/>
          </a:p>
        </p:txBody>
      </p:sp>
    </p:spTree>
    <p:extLst>
      <p:ext uri="{BB962C8B-B14F-4D97-AF65-F5344CB8AC3E}">
        <p14:creationId xmlns:p14="http://schemas.microsoft.com/office/powerpoint/2010/main" val="9049617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sz="1000">
                <a:solidFill>
                  <a:prstClr val="black"/>
                </a:solidFill>
              </a:rPr>
              <a:t>© Software University Foundation – </a:t>
            </a:r>
            <a:r>
              <a:rPr lang="en-US" sz="1000" u="sng">
                <a:solidFill>
                  <a:prstClr val="black"/>
                </a:solidFill>
                <a:hlinkClick r:id="rId3"/>
              </a:rPr>
              <a:t>http://softuni.org</a:t>
            </a:r>
            <a:endParaRPr lang="en-US" sz="1000">
              <a:solidFill>
                <a:prstClr val="black"/>
              </a:solidFill>
            </a:endParaRPr>
          </a:p>
          <a:p>
            <a:r>
              <a:rPr lang="en-US" sz="1000">
                <a:solidFill>
                  <a:prstClr val="black"/>
                </a:solidFill>
              </a:rPr>
              <a:t>This work is licensed under the </a:t>
            </a:r>
            <a:r>
              <a:rPr lang="en-US" sz="1000" u="sng" noProof="1">
                <a:solidFill>
                  <a:prstClr val="black"/>
                </a:solidFill>
                <a:hlinkClick r:id="rId4"/>
              </a:rPr>
              <a:t>Creative Commons Attribution-NonCommercial-ShareAlike</a:t>
            </a:r>
            <a:r>
              <a:rPr lang="en-US" sz="1000" noProof="1">
                <a:solidFill>
                  <a:prstClr val="black"/>
                </a:solidFill>
              </a:rPr>
              <a:t> </a:t>
            </a:r>
            <a:r>
              <a:rPr lang="en-US" sz="1000">
                <a:solidFill>
                  <a:prstClr val="black"/>
                </a:solidFill>
              </a:rPr>
              <a:t>license.</a:t>
            </a:r>
            <a:endParaRPr lang="en-US" sz="1000" dirty="0">
              <a:solidFill>
                <a:prstClr val="black"/>
              </a:solidFill>
            </a:endParaRPr>
          </a:p>
        </p:txBody>
      </p:sp>
      <p:sp>
        <p:nvSpPr>
          <p:cNvPr id="5" name="Slide Number Placeholder 4"/>
          <p:cNvSpPr>
            <a:spLocks noGrp="1"/>
          </p:cNvSpPr>
          <p:nvPr>
            <p:ph type="sldNum" sz="quarter" idx="11"/>
          </p:nvPr>
        </p:nvSpPr>
        <p:spPr/>
        <p:txBody>
          <a:bodyPr/>
          <a:lstStyle/>
          <a:p>
            <a:fld id="{3EBA5BD7-F043-4D1B-AA17-CD412FC534DE}" type="slidenum">
              <a:rPr lang="en-US" smtClean="0">
                <a:solidFill>
                  <a:prstClr val="black"/>
                </a:solidFill>
              </a:rPr>
              <a:pPr/>
              <a:t>41</a:t>
            </a:fld>
            <a:endParaRPr lang="en-US" dirty="0">
              <a:solidFill>
                <a:prstClr val="black"/>
              </a:solidFill>
            </a:endParaRPr>
          </a:p>
        </p:txBody>
      </p:sp>
    </p:spTree>
    <p:extLst>
      <p:ext uri="{BB962C8B-B14F-4D97-AF65-F5344CB8AC3E}">
        <p14:creationId xmlns:p14="http://schemas.microsoft.com/office/powerpoint/2010/main" val="149231206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42</a:t>
            </a:fld>
            <a:endParaRPr lang="en-US" dirty="0"/>
          </a:p>
        </p:txBody>
      </p:sp>
    </p:spTree>
    <p:extLst>
      <p:ext uri="{BB962C8B-B14F-4D97-AF65-F5344CB8AC3E}">
        <p14:creationId xmlns:p14="http://schemas.microsoft.com/office/powerpoint/2010/main" val="30527385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b="0" i="0" kern="1200" dirty="0">
                <a:solidFill>
                  <a:schemeClr val="tx1"/>
                </a:solidFill>
                <a:effectLst/>
                <a:latin typeface="+mn-lt"/>
                <a:ea typeface="+mn-ea"/>
                <a:cs typeface="+mn-cs"/>
              </a:rPr>
              <a:t>Open Source</a:t>
            </a:r>
            <a:r>
              <a:rPr lang="en-US" sz="1600" b="1" i="0" kern="1200" dirty="0">
                <a:solidFill>
                  <a:schemeClr val="tx1"/>
                </a:solidFill>
                <a:effectLst/>
                <a:latin typeface="+mn-lt"/>
                <a:ea typeface="+mn-ea"/>
                <a:cs typeface="+mn-cs"/>
              </a:rPr>
              <a:t>.</a:t>
            </a:r>
            <a:r>
              <a:rPr lang="en-US" sz="1600" b="0" i="0" kern="1200" dirty="0">
                <a:solidFill>
                  <a:schemeClr val="tx1"/>
                </a:solidFill>
                <a:effectLst/>
                <a:latin typeface="+mn-lt"/>
                <a:ea typeface="+mn-ea"/>
                <a:cs typeface="+mn-cs"/>
              </a:rPr>
              <a:t> Ideally, it should be governed by autonomy and all changes must be decided by the consensus, or a majority, of its users. Its code base should be available for scrutiny.</a:t>
            </a:r>
          </a:p>
          <a:p>
            <a:r>
              <a:rPr lang="en-US" sz="1600" b="0" i="0" kern="1200" dirty="0">
                <a:solidFill>
                  <a:schemeClr val="tx1"/>
                </a:solidFill>
                <a:effectLst/>
                <a:latin typeface="+mn-lt"/>
                <a:ea typeface="+mn-ea"/>
                <a:cs typeface="+mn-cs"/>
              </a:rPr>
              <a:t>Decentralized</a:t>
            </a:r>
            <a:r>
              <a:rPr lang="en-US" sz="1600" b="1" i="0" kern="1200" dirty="0">
                <a:solidFill>
                  <a:schemeClr val="tx1"/>
                </a:solidFill>
                <a:effectLst/>
                <a:latin typeface="+mn-lt"/>
                <a:ea typeface="+mn-ea"/>
                <a:cs typeface="+mn-cs"/>
              </a:rPr>
              <a:t>.</a:t>
            </a:r>
            <a:r>
              <a:rPr lang="en-US" sz="1600" b="0" i="0" kern="1200" dirty="0">
                <a:solidFill>
                  <a:schemeClr val="tx1"/>
                </a:solidFill>
                <a:effectLst/>
                <a:latin typeface="+mn-lt"/>
                <a:ea typeface="+mn-ea"/>
                <a:cs typeface="+mn-cs"/>
              </a:rPr>
              <a:t> All records of the application’s operation must be stored on a public and decentralized </a:t>
            </a:r>
            <a:r>
              <a:rPr lang="en-US" sz="1600" b="0" i="0" kern="1200" dirty="0" err="1">
                <a:solidFill>
                  <a:schemeClr val="tx1"/>
                </a:solidFill>
                <a:effectLst/>
                <a:latin typeface="+mn-lt"/>
                <a:ea typeface="+mn-ea"/>
                <a:cs typeface="+mn-cs"/>
              </a:rPr>
              <a:t>blockchain</a:t>
            </a:r>
            <a:r>
              <a:rPr lang="en-US" sz="1600" b="0" i="0" kern="1200" dirty="0">
                <a:solidFill>
                  <a:schemeClr val="tx1"/>
                </a:solidFill>
                <a:effectLst/>
                <a:latin typeface="+mn-lt"/>
                <a:ea typeface="+mn-ea"/>
                <a:cs typeface="+mn-cs"/>
              </a:rPr>
              <a:t> to avoid pitfalls of centralization.</a:t>
            </a:r>
          </a:p>
          <a:p>
            <a:r>
              <a:rPr lang="en-US" sz="1600" b="0" i="0" kern="1200" dirty="0">
                <a:solidFill>
                  <a:schemeClr val="tx1"/>
                </a:solidFill>
                <a:effectLst/>
                <a:latin typeface="+mn-lt"/>
                <a:ea typeface="+mn-ea"/>
                <a:cs typeface="+mn-cs"/>
              </a:rPr>
              <a:t>Incentivized</a:t>
            </a:r>
            <a:r>
              <a:rPr lang="en-US" sz="1600" b="1" i="0" kern="1200" dirty="0">
                <a:solidFill>
                  <a:schemeClr val="tx1"/>
                </a:solidFill>
                <a:effectLst/>
                <a:latin typeface="+mn-lt"/>
                <a:ea typeface="+mn-ea"/>
                <a:cs typeface="+mn-cs"/>
              </a:rPr>
              <a:t>.</a:t>
            </a:r>
            <a:r>
              <a:rPr lang="en-US" sz="1600" b="0" i="0" kern="1200" dirty="0">
                <a:solidFill>
                  <a:schemeClr val="tx1"/>
                </a:solidFill>
                <a:effectLst/>
                <a:latin typeface="+mn-lt"/>
                <a:ea typeface="+mn-ea"/>
                <a:cs typeface="+mn-cs"/>
              </a:rPr>
              <a:t> Validators of the </a:t>
            </a:r>
            <a:r>
              <a:rPr lang="en-US" sz="1600" b="0" i="0" kern="1200" dirty="0" err="1">
                <a:solidFill>
                  <a:schemeClr val="tx1"/>
                </a:solidFill>
                <a:effectLst/>
                <a:latin typeface="+mn-lt"/>
                <a:ea typeface="+mn-ea"/>
                <a:cs typeface="+mn-cs"/>
              </a:rPr>
              <a:t>blockchain</a:t>
            </a:r>
            <a:r>
              <a:rPr lang="en-US" sz="1600" b="0" i="0" kern="1200" dirty="0">
                <a:solidFill>
                  <a:schemeClr val="tx1"/>
                </a:solidFill>
                <a:effectLst/>
                <a:latin typeface="+mn-lt"/>
                <a:ea typeface="+mn-ea"/>
                <a:cs typeface="+mn-cs"/>
              </a:rPr>
              <a:t> should be incentivized by rewarding them accordingly with cryptographic tokens.</a:t>
            </a:r>
          </a:p>
          <a:p>
            <a:r>
              <a:rPr lang="en-US" sz="1600" b="0" i="0" kern="1200" dirty="0">
                <a:solidFill>
                  <a:schemeClr val="tx1"/>
                </a:solidFill>
                <a:effectLst/>
                <a:latin typeface="+mn-lt"/>
                <a:ea typeface="+mn-ea"/>
                <a:cs typeface="+mn-cs"/>
              </a:rPr>
              <a:t>Protocol</a:t>
            </a:r>
            <a:r>
              <a:rPr lang="en-US" sz="1600" b="1" i="0" kern="1200" dirty="0">
                <a:solidFill>
                  <a:schemeClr val="tx1"/>
                </a:solidFill>
                <a:effectLst/>
                <a:latin typeface="+mn-lt"/>
                <a:ea typeface="+mn-ea"/>
                <a:cs typeface="+mn-cs"/>
              </a:rPr>
              <a:t>.</a:t>
            </a:r>
            <a:r>
              <a:rPr lang="en-US" sz="1600" b="0" i="0" kern="1200" dirty="0">
                <a:solidFill>
                  <a:schemeClr val="tx1"/>
                </a:solidFill>
                <a:effectLst/>
                <a:latin typeface="+mn-lt"/>
                <a:ea typeface="+mn-ea"/>
                <a:cs typeface="+mn-cs"/>
              </a:rPr>
              <a:t> The application community must agree on a cryptographic algorithm to show proof of value. For example, Bitcoin uses Proof of Work (</a:t>
            </a:r>
            <a:r>
              <a:rPr lang="en-US" sz="1600" b="0" i="0" kern="1200" dirty="0" err="1">
                <a:solidFill>
                  <a:schemeClr val="tx1"/>
                </a:solidFill>
                <a:effectLst/>
                <a:latin typeface="+mn-lt"/>
                <a:ea typeface="+mn-ea"/>
                <a:cs typeface="+mn-cs"/>
              </a:rPr>
              <a:t>PoW</a:t>
            </a:r>
            <a:r>
              <a:rPr lang="en-US" sz="1600" b="0" i="0" kern="1200" dirty="0">
                <a:solidFill>
                  <a:schemeClr val="tx1"/>
                </a:solidFill>
                <a:effectLst/>
                <a:latin typeface="+mn-lt"/>
                <a:ea typeface="+mn-ea"/>
                <a:cs typeface="+mn-cs"/>
              </a:rPr>
              <a:t>) and </a:t>
            </a:r>
            <a:r>
              <a:rPr lang="en-US" sz="1600" b="0" i="0" kern="1200" dirty="0" err="1">
                <a:solidFill>
                  <a:schemeClr val="tx1"/>
                </a:solidFill>
                <a:effectLst/>
                <a:latin typeface="+mn-lt"/>
                <a:ea typeface="+mn-ea"/>
                <a:cs typeface="+mn-cs"/>
              </a:rPr>
              <a:t>Ethereum</a:t>
            </a:r>
            <a:r>
              <a:rPr lang="en-US" sz="1600" b="0" i="0" kern="1200" dirty="0">
                <a:solidFill>
                  <a:schemeClr val="tx1"/>
                </a:solidFill>
                <a:effectLst/>
                <a:latin typeface="+mn-lt"/>
                <a:ea typeface="+mn-ea"/>
                <a:cs typeface="+mn-cs"/>
              </a:rPr>
              <a:t> is currently using </a:t>
            </a:r>
            <a:r>
              <a:rPr lang="en-US" sz="1600" b="0" i="0" kern="1200" dirty="0" err="1">
                <a:solidFill>
                  <a:schemeClr val="tx1"/>
                </a:solidFill>
                <a:effectLst/>
                <a:latin typeface="+mn-lt"/>
                <a:ea typeface="+mn-ea"/>
                <a:cs typeface="+mn-cs"/>
              </a:rPr>
              <a:t>PoW</a:t>
            </a:r>
            <a:r>
              <a:rPr lang="en-US" sz="1600" b="0" i="0" kern="1200" dirty="0">
                <a:solidFill>
                  <a:schemeClr val="tx1"/>
                </a:solidFill>
                <a:effectLst/>
                <a:latin typeface="+mn-lt"/>
                <a:ea typeface="+mn-ea"/>
                <a:cs typeface="+mn-cs"/>
              </a:rPr>
              <a:t> with plans for a hybrid </a:t>
            </a:r>
            <a:r>
              <a:rPr lang="en-US" sz="1600" b="0" i="0" kern="1200" dirty="0" err="1">
                <a:solidFill>
                  <a:schemeClr val="tx1"/>
                </a:solidFill>
                <a:effectLst/>
                <a:latin typeface="+mn-lt"/>
                <a:ea typeface="+mn-ea"/>
                <a:cs typeface="+mn-cs"/>
              </a:rPr>
              <a:t>PoW</a:t>
            </a:r>
            <a:r>
              <a:rPr lang="en-US" sz="1600" b="0" i="0" kern="1200" dirty="0">
                <a:solidFill>
                  <a:schemeClr val="tx1"/>
                </a:solidFill>
                <a:effectLst/>
                <a:latin typeface="+mn-lt"/>
                <a:ea typeface="+mn-ea"/>
                <a:cs typeface="+mn-cs"/>
              </a:rPr>
              <a:t>/Proof of Stake (</a:t>
            </a:r>
            <a:r>
              <a:rPr lang="en-US" sz="1600" b="0" i="0" kern="1200" dirty="0" err="1">
                <a:solidFill>
                  <a:schemeClr val="tx1"/>
                </a:solidFill>
                <a:effectLst/>
                <a:latin typeface="+mn-lt"/>
                <a:ea typeface="+mn-ea"/>
                <a:cs typeface="+mn-cs"/>
              </a:rPr>
              <a:t>PoS</a:t>
            </a:r>
            <a:r>
              <a:rPr lang="en-US" sz="1600" b="0" i="0" kern="1200" dirty="0">
                <a:solidFill>
                  <a:schemeClr val="tx1"/>
                </a:solidFill>
                <a:effectLst/>
                <a:latin typeface="+mn-lt"/>
                <a:ea typeface="+mn-ea"/>
                <a:cs typeface="+mn-cs"/>
              </a:rPr>
              <a:t>)5 in the future.</a:t>
            </a:r>
            <a:br>
              <a:rPr lang="en-US" sz="1600" b="0" i="0" kern="1200" dirty="0">
                <a:solidFill>
                  <a:schemeClr val="tx1"/>
                </a:solidFill>
                <a:effectLst/>
                <a:latin typeface="+mn-lt"/>
                <a:ea typeface="+mn-ea"/>
                <a:cs typeface="+mn-cs"/>
              </a:rPr>
            </a:br>
            <a:r>
              <a:rPr lang="en-US" sz="1600" b="0" i="0" kern="1200" dirty="0">
                <a:solidFill>
                  <a:schemeClr val="tx1"/>
                </a:solidFill>
                <a:effectLst/>
                <a:latin typeface="+mn-lt"/>
                <a:ea typeface="+mn-ea"/>
                <a:cs typeface="+mn-cs"/>
              </a:rPr>
              <a:t>If we adhere to the above definition, the first </a:t>
            </a:r>
            <a:r>
              <a:rPr lang="en-US" sz="1600" b="0" i="0" kern="1200" dirty="0" err="1">
                <a:solidFill>
                  <a:schemeClr val="tx1"/>
                </a:solidFill>
                <a:effectLst/>
                <a:latin typeface="+mn-lt"/>
                <a:ea typeface="+mn-ea"/>
                <a:cs typeface="+mn-cs"/>
              </a:rPr>
              <a:t>Dapp</a:t>
            </a:r>
            <a:r>
              <a:rPr lang="en-US" sz="1600" b="0" i="0" kern="1200" dirty="0">
                <a:solidFill>
                  <a:schemeClr val="tx1"/>
                </a:solidFill>
                <a:effectLst/>
                <a:latin typeface="+mn-lt"/>
                <a:ea typeface="+mn-ea"/>
                <a:cs typeface="+mn-cs"/>
              </a:rPr>
              <a:t> was in fact Bitcoin itself. Bitcoin is an implemented </a:t>
            </a:r>
            <a:r>
              <a:rPr lang="en-US" sz="1600" b="0" i="0" kern="1200" dirty="0" err="1">
                <a:solidFill>
                  <a:schemeClr val="tx1"/>
                </a:solidFill>
                <a:effectLst/>
                <a:latin typeface="+mn-lt"/>
                <a:ea typeface="+mn-ea"/>
                <a:cs typeface="+mn-cs"/>
              </a:rPr>
              <a:t>blockchain</a:t>
            </a:r>
            <a:r>
              <a:rPr lang="en-US" sz="1600" b="0" i="0" kern="1200" dirty="0">
                <a:solidFill>
                  <a:schemeClr val="tx1"/>
                </a:solidFill>
                <a:effectLst/>
                <a:latin typeface="+mn-lt"/>
                <a:ea typeface="+mn-ea"/>
                <a:cs typeface="+mn-cs"/>
              </a:rPr>
              <a:t> solution that arose from problems revolving around</a:t>
            </a:r>
          </a:p>
          <a:p>
            <a:endParaRPr lang="en-US"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6</a:t>
            </a:fld>
            <a:endParaRPr lang="en-US" dirty="0"/>
          </a:p>
        </p:txBody>
      </p:sp>
    </p:spTree>
    <p:extLst>
      <p:ext uri="{BB962C8B-B14F-4D97-AF65-F5344CB8AC3E}">
        <p14:creationId xmlns:p14="http://schemas.microsoft.com/office/powerpoint/2010/main" val="38379399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8</a:t>
            </a:fld>
            <a:endParaRPr lang="en-US" dirty="0"/>
          </a:p>
        </p:txBody>
      </p:sp>
    </p:spTree>
    <p:extLst>
      <p:ext uri="{BB962C8B-B14F-4D97-AF65-F5344CB8AC3E}">
        <p14:creationId xmlns:p14="http://schemas.microsoft.com/office/powerpoint/2010/main" val="11161391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9</a:t>
            </a:fld>
            <a:endParaRPr lang="en-US" dirty="0"/>
          </a:p>
        </p:txBody>
      </p:sp>
    </p:spTree>
    <p:extLst>
      <p:ext uri="{BB962C8B-B14F-4D97-AF65-F5344CB8AC3E}">
        <p14:creationId xmlns:p14="http://schemas.microsoft.com/office/powerpoint/2010/main" val="11161391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b="0" i="0" kern="1200" dirty="0" err="1">
                <a:solidFill>
                  <a:schemeClr val="tx1"/>
                </a:solidFill>
                <a:effectLst/>
                <a:latin typeface="+mn-lt"/>
                <a:ea typeface="+mn-ea"/>
                <a:cs typeface="+mn-cs"/>
              </a:rPr>
              <a:t>Storj</a:t>
            </a:r>
            <a:r>
              <a:rPr lang="en-US" sz="1600" b="0" i="0" kern="1200" dirty="0">
                <a:solidFill>
                  <a:schemeClr val="tx1"/>
                </a:solidFill>
                <a:effectLst/>
                <a:latin typeface="+mn-lt"/>
                <a:ea typeface="+mn-ea"/>
                <a:cs typeface="+mn-cs"/>
              </a:rPr>
              <a:t> presents itself as a decentralized and encrypted cloud storage system based on </a:t>
            </a:r>
            <a:r>
              <a:rPr lang="en-US" sz="1600" b="0" i="0" kern="1200" dirty="0" err="1">
                <a:solidFill>
                  <a:schemeClr val="tx1"/>
                </a:solidFill>
                <a:effectLst/>
                <a:latin typeface="+mn-lt"/>
                <a:ea typeface="+mn-ea"/>
                <a:cs typeface="+mn-cs"/>
              </a:rPr>
              <a:t>blockchain</a:t>
            </a:r>
            <a:r>
              <a:rPr lang="en-US" sz="1600" b="0" i="0" kern="1200" dirty="0">
                <a:solidFill>
                  <a:schemeClr val="tx1"/>
                </a:solidFill>
                <a:effectLst/>
                <a:latin typeface="+mn-lt"/>
                <a:ea typeface="+mn-ea"/>
                <a:cs typeface="+mn-cs"/>
              </a:rPr>
              <a:t> technologies.</a:t>
            </a:r>
            <a:endParaRPr lang="en-US"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11</a:t>
            </a:fld>
            <a:endParaRPr lang="en-US" dirty="0"/>
          </a:p>
        </p:txBody>
      </p:sp>
    </p:spTree>
    <p:extLst>
      <p:ext uri="{BB962C8B-B14F-4D97-AF65-F5344CB8AC3E}">
        <p14:creationId xmlns:p14="http://schemas.microsoft.com/office/powerpoint/2010/main" val="11161391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b="0" i="0" kern="1200" dirty="0" err="1">
                <a:solidFill>
                  <a:schemeClr val="tx1"/>
                </a:solidFill>
                <a:effectLst/>
                <a:latin typeface="+mn-lt"/>
                <a:ea typeface="+mn-ea"/>
                <a:cs typeface="+mn-cs"/>
              </a:rPr>
              <a:t>Storj</a:t>
            </a:r>
            <a:r>
              <a:rPr lang="en-US" sz="1600" b="0" i="0" kern="1200" dirty="0">
                <a:solidFill>
                  <a:schemeClr val="tx1"/>
                </a:solidFill>
                <a:effectLst/>
                <a:latin typeface="+mn-lt"/>
                <a:ea typeface="+mn-ea"/>
                <a:cs typeface="+mn-cs"/>
              </a:rPr>
              <a:t> presents itself as a decentralized and encrypted cloud storage system based on </a:t>
            </a:r>
            <a:r>
              <a:rPr lang="en-US" sz="1600" b="0" i="0" kern="1200" dirty="0" err="1">
                <a:solidFill>
                  <a:schemeClr val="tx1"/>
                </a:solidFill>
                <a:effectLst/>
                <a:latin typeface="+mn-lt"/>
                <a:ea typeface="+mn-ea"/>
                <a:cs typeface="+mn-cs"/>
              </a:rPr>
              <a:t>blockchain</a:t>
            </a:r>
            <a:r>
              <a:rPr lang="en-US" sz="1600" b="0" i="0" kern="1200" dirty="0">
                <a:solidFill>
                  <a:schemeClr val="tx1"/>
                </a:solidFill>
                <a:effectLst/>
                <a:latin typeface="+mn-lt"/>
                <a:ea typeface="+mn-ea"/>
                <a:cs typeface="+mn-cs"/>
              </a:rPr>
              <a:t> technologies.</a:t>
            </a:r>
            <a:endParaRPr lang="en-US"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12</a:t>
            </a:fld>
            <a:endParaRPr lang="en-US" dirty="0"/>
          </a:p>
        </p:txBody>
      </p:sp>
    </p:spTree>
    <p:extLst>
      <p:ext uri="{BB962C8B-B14F-4D97-AF65-F5344CB8AC3E}">
        <p14:creationId xmlns:p14="http://schemas.microsoft.com/office/powerpoint/2010/main" val="11161391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b="0" i="0" kern="1200" dirty="0">
                <a:solidFill>
                  <a:schemeClr val="tx1"/>
                </a:solidFill>
                <a:effectLst/>
                <a:latin typeface="+mn-lt"/>
                <a:ea typeface="+mn-ea"/>
                <a:cs typeface="+mn-cs"/>
              </a:rPr>
              <a:t>Seamless Integration For Property Owners</a:t>
            </a:r>
          </a:p>
          <a:p>
            <a:r>
              <a:rPr lang="en-US" sz="1600" b="0" i="0" kern="1200" dirty="0">
                <a:solidFill>
                  <a:schemeClr val="tx1"/>
                </a:solidFill>
                <a:effectLst/>
                <a:latin typeface="+mn-lt"/>
                <a:ea typeface="+mn-ea"/>
                <a:cs typeface="+mn-cs"/>
              </a:rPr>
              <a:t>Property owners and hoteliers will be able to add their short term rentals and hotel rooms to the decentralized LOC ecosystem through a one-click seamless integration</a:t>
            </a:r>
          </a:p>
          <a:p>
            <a:endParaRPr lang="en-US"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14</a:t>
            </a:fld>
            <a:endParaRPr lang="en-US" dirty="0"/>
          </a:p>
        </p:txBody>
      </p:sp>
    </p:spTree>
    <p:extLst>
      <p:ext uri="{BB962C8B-B14F-4D97-AF65-F5344CB8AC3E}">
        <p14:creationId xmlns:p14="http://schemas.microsoft.com/office/powerpoint/2010/main" val="111613912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8" Type="http://schemas.openxmlformats.org/officeDocument/2006/relationships/hyperlink" Target="https://www.facebook.com/SoftwareUniversity" TargetMode="External"/><Relationship Id="rId3" Type="http://schemas.openxmlformats.org/officeDocument/2006/relationships/hyperlink" Target="http://softuni.bg/" TargetMode="External"/><Relationship Id="rId7" Type="http://schemas.openxmlformats.org/officeDocument/2006/relationships/hyperlink" Target="http://judge.softuni.bg/" TargetMode="External"/><Relationship Id="rId12"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1.xml"/><Relationship Id="rId6" Type="http://schemas.openxmlformats.org/officeDocument/2006/relationships/hyperlink" Target="http://forum.softuni.bg/" TargetMode="External"/><Relationship Id="rId11" Type="http://schemas.openxmlformats.org/officeDocument/2006/relationships/hyperlink" Target="http://www.introprogramming.info/" TargetMode="External"/><Relationship Id="rId5" Type="http://schemas.openxmlformats.org/officeDocument/2006/relationships/hyperlink" Target="http://www.nakov.com/" TargetMode="External"/><Relationship Id="rId10" Type="http://schemas.openxmlformats.org/officeDocument/2006/relationships/hyperlink" Target="http://www.youtube.com/SoftwareUniversity" TargetMode="External"/><Relationship Id="rId4" Type="http://schemas.openxmlformats.org/officeDocument/2006/relationships/hyperlink" Target="http://softuni.org/" TargetMode="External"/><Relationship Id="rId9" Type="http://schemas.openxmlformats.org/officeDocument/2006/relationships/hyperlink" Target="https://twitter.com/softunibg" TargetMode="Externa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resentation Title Slide">
    <p:bg bwMode="grayWhite">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366413" y="314301"/>
            <a:ext cx="7382341" cy="2000251"/>
          </a:xfrm>
        </p:spPr>
        <p:txBody>
          <a:bodyPr lIns="0" tIns="0" rIns="0" bIns="0">
            <a:normAutofit/>
          </a:bodyPr>
          <a:lstStyle>
            <a:lvl1pPr algn="r">
              <a:defRPr sz="5400">
                <a:solidFill>
                  <a:srgbClr val="F6D18E"/>
                </a:solidFill>
              </a:defRPr>
            </a:lvl1pPr>
          </a:lstStyle>
          <a:p>
            <a:r>
              <a:rPr lang="en-US" dirty="0"/>
              <a:t>Presentation Title</a:t>
            </a:r>
            <a:endParaRPr dirty="0"/>
          </a:p>
        </p:txBody>
      </p:sp>
      <p:sp>
        <p:nvSpPr>
          <p:cNvPr id="3" name="Subtitle 2"/>
          <p:cNvSpPr>
            <a:spLocks noGrp="1"/>
          </p:cNvSpPr>
          <p:nvPr>
            <p:ph type="subTitle" idx="1" hasCustomPrompt="1"/>
          </p:nvPr>
        </p:nvSpPr>
        <p:spPr>
          <a:xfrm>
            <a:off x="4366413" y="2346299"/>
            <a:ext cx="7382341" cy="1752600"/>
          </a:xfrm>
        </p:spPr>
        <p:txBody>
          <a:bodyPr lIns="0" tIns="0" rIns="0" bIns="0">
            <a:normAutofit/>
          </a:bodyPr>
          <a:lstStyle>
            <a:lvl1pPr marL="0" indent="0" algn="r">
              <a:spcBef>
                <a:spcPts val="0"/>
              </a:spcBef>
              <a:buNone/>
              <a:defRPr sz="4000" cap="none" spc="200" baseline="0">
                <a:solidFill>
                  <a:schemeClr val="accent1"/>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2" indent="0" algn="ctr">
              <a:buNone/>
              <a:defRPr>
                <a:solidFill>
                  <a:schemeClr val="tx1">
                    <a:tint val="75000"/>
                  </a:schemeClr>
                </a:solidFill>
              </a:defRPr>
            </a:lvl5pPr>
            <a:lvl6pPr marL="3047466"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dirty="0"/>
              <a:t>Presentation Subtitle</a:t>
            </a:r>
            <a:endParaRPr dirty="0"/>
          </a:p>
        </p:txBody>
      </p:sp>
      <p:sp>
        <p:nvSpPr>
          <p:cNvPr id="25" name="Text Placeholder 13"/>
          <p:cNvSpPr>
            <a:spLocks noGrp="1"/>
          </p:cNvSpPr>
          <p:nvPr>
            <p:ph type="body" sz="quarter" idx="10" hasCustomPrompt="1"/>
          </p:nvPr>
        </p:nvSpPr>
        <p:spPr bwMode="auto">
          <a:xfrm>
            <a:off x="760412" y="4164083"/>
            <a:ext cx="3187613" cy="525135"/>
          </a:xfrm>
          <a:prstGeom prst="rect">
            <a:avLst/>
          </a:prstGeom>
          <a:noFill/>
          <a:effectLst/>
        </p:spPr>
        <p:txBody>
          <a:bodyPr wrap="square" lIns="36000" tIns="36000" rIns="36000" bIns="36000" rtlCol="0" anchor="b" anchorCtr="0">
            <a:spAutoFit/>
          </a:bodyPr>
          <a:lstStyle>
            <a:lvl1pPr marL="0" indent="0" algn="l" rtl="0" fontAlgn="base">
              <a:spcBef>
                <a:spcPct val="0"/>
              </a:spcBef>
              <a:spcAft>
                <a:spcPct val="0"/>
              </a:spcAft>
              <a:buNone/>
              <a:defRPr lang="en-US" sz="2800" b="1" kern="1200" baseline="0" dirty="0" smtClean="0">
                <a:solidFill>
                  <a:srgbClr val="EE792A"/>
                </a:solidFill>
                <a:effectLst/>
                <a:latin typeface="+mn-lt"/>
                <a:ea typeface="+mn-ea"/>
                <a:cs typeface="+mn-cs"/>
              </a:defRPr>
            </a:lvl1pPr>
          </a:lstStyle>
          <a:p>
            <a:pPr lvl="0"/>
            <a:r>
              <a:rPr lang="en-US" dirty="0"/>
              <a:t>Author Name</a:t>
            </a:r>
          </a:p>
        </p:txBody>
      </p:sp>
      <p:sp>
        <p:nvSpPr>
          <p:cNvPr id="31" name="Picture Placeholder 4"/>
          <p:cNvSpPr>
            <a:spLocks noGrp="1"/>
          </p:cNvSpPr>
          <p:nvPr>
            <p:ph type="pic" sz="quarter" idx="16" hasCustomPrompt="1"/>
          </p:nvPr>
        </p:nvSpPr>
        <p:spPr>
          <a:xfrm>
            <a:off x="4366413" y="4191000"/>
            <a:ext cx="7382341" cy="1905000"/>
          </a:xfrm>
          <a:prstGeom prst="rect">
            <a:avLst/>
          </a:prstGeom>
        </p:spPr>
        <p:txBody>
          <a:bodyPr lIns="108000" tIns="36000" rIns="108000" bIns="36000"/>
          <a:lstStyle>
            <a:lvl1pPr marL="0" indent="0">
              <a:buNone/>
              <a:defRPr/>
            </a:lvl1pPr>
          </a:lstStyle>
          <a:p>
            <a:r>
              <a:rPr lang="en-US" dirty="0"/>
              <a:t>Insert a Picture Here</a:t>
            </a:r>
          </a:p>
        </p:txBody>
      </p:sp>
      <p:sp>
        <p:nvSpPr>
          <p:cNvPr id="32" name="Text Placeholder 13"/>
          <p:cNvSpPr>
            <a:spLocks noGrp="1"/>
          </p:cNvSpPr>
          <p:nvPr>
            <p:ph type="body" sz="quarter" idx="13" hasCustomPrompt="1"/>
          </p:nvPr>
        </p:nvSpPr>
        <p:spPr bwMode="auto">
          <a:xfrm>
            <a:off x="760413" y="4633982"/>
            <a:ext cx="3187614" cy="444343"/>
          </a:xfrm>
          <a:prstGeom prst="rect">
            <a:avLst/>
          </a:prstGeom>
          <a:noFill/>
          <a:effectLst/>
        </p:spPr>
        <p:txBody>
          <a:bodyPr wrap="square" lIns="36000" tIns="36000" rIns="36000" bIns="36000" rtlCol="0" anchor="ctr" anchorCtr="0">
            <a:spAutoFit/>
          </a:bodyPr>
          <a:lstStyle>
            <a:lvl1pPr marL="0" indent="0" algn="l" rtl="0" fontAlgn="base">
              <a:spcBef>
                <a:spcPct val="0"/>
              </a:spcBef>
              <a:spcAft>
                <a:spcPct val="0"/>
              </a:spcAft>
              <a:buNone/>
              <a:defRPr lang="en-US" sz="2300" b="1" kern="1200" dirty="0" smtClean="0">
                <a:solidFill>
                  <a:srgbClr val="F4B36C"/>
                </a:solidFill>
                <a:effectLst/>
                <a:latin typeface="+mn-lt"/>
                <a:ea typeface="+mn-ea"/>
                <a:cs typeface="+mn-cs"/>
              </a:defRPr>
            </a:lvl1pPr>
          </a:lstStyle>
          <a:p>
            <a:pPr lvl="0"/>
            <a:r>
              <a:rPr lang="en-US" dirty="0"/>
              <a:t>Position</a:t>
            </a:r>
          </a:p>
        </p:txBody>
      </p:sp>
      <p:sp>
        <p:nvSpPr>
          <p:cNvPr id="33" name="Text Placeholder 13"/>
          <p:cNvSpPr>
            <a:spLocks noGrp="1"/>
          </p:cNvSpPr>
          <p:nvPr>
            <p:ph type="body" sz="quarter" idx="14" hasCustomPrompt="1"/>
          </p:nvPr>
        </p:nvSpPr>
        <p:spPr bwMode="auto">
          <a:xfrm>
            <a:off x="760412" y="5011671"/>
            <a:ext cx="3187613" cy="395869"/>
          </a:xfrm>
          <a:prstGeom prst="rect">
            <a:avLst/>
          </a:prstGeom>
          <a:noFill/>
          <a:effectLst/>
        </p:spPr>
        <p:txBody>
          <a:bodyPr wrap="square" lIns="36000" tIns="36000" rIns="36000" bIns="36000" rtlCol="0" anchor="ctr" anchorCtr="0">
            <a:spAutoFit/>
          </a:bodyPr>
          <a:lstStyle>
            <a:lvl1pPr marL="0" indent="0" algn="l" rtl="0" fontAlgn="base">
              <a:spcBef>
                <a:spcPct val="0"/>
              </a:spcBef>
              <a:spcAft>
                <a:spcPct val="0"/>
              </a:spcAft>
              <a:buNone/>
              <a:defRPr lang="en-US" sz="2000" b="1" kern="1200" dirty="0" smtClean="0">
                <a:solidFill>
                  <a:schemeClr val="accent1">
                    <a:lumMod val="40000"/>
                    <a:lumOff val="60000"/>
                  </a:schemeClr>
                </a:solidFill>
                <a:effectLst/>
                <a:latin typeface="+mn-lt"/>
                <a:ea typeface="+mn-ea"/>
                <a:cs typeface="+mn-cs"/>
              </a:defRPr>
            </a:lvl1pPr>
          </a:lstStyle>
          <a:p>
            <a:pPr lvl="0"/>
            <a:r>
              <a:rPr lang="en-US" dirty="0"/>
              <a:t>Web Site</a:t>
            </a:r>
          </a:p>
        </p:txBody>
      </p:sp>
      <p:sp>
        <p:nvSpPr>
          <p:cNvPr id="34" name="Text Placeholder 13"/>
          <p:cNvSpPr>
            <a:spLocks noGrp="1"/>
          </p:cNvSpPr>
          <p:nvPr>
            <p:ph type="body" sz="quarter" idx="17" hasCustomPrompt="1"/>
          </p:nvPr>
        </p:nvSpPr>
        <p:spPr bwMode="auto">
          <a:xfrm>
            <a:off x="760412" y="5394605"/>
            <a:ext cx="3187613" cy="363552"/>
          </a:xfrm>
          <a:prstGeom prst="rect">
            <a:avLst/>
          </a:prstGeom>
          <a:noFill/>
          <a:effectLst/>
        </p:spPr>
        <p:txBody>
          <a:bodyPr wrap="square" lIns="36000" tIns="36000" rIns="36000" bIns="36000" rtlCol="0" anchor="ctr" anchorCtr="0">
            <a:spAutoFit/>
          </a:bodyPr>
          <a:lstStyle>
            <a:lvl1pPr marL="0" indent="0" algn="l" rtl="0" fontAlgn="base">
              <a:spcBef>
                <a:spcPct val="0"/>
              </a:spcBef>
              <a:spcAft>
                <a:spcPct val="0"/>
              </a:spcAft>
              <a:buNone/>
              <a:defRPr lang="en-US" sz="1800" b="1" kern="1200" dirty="0" smtClean="0">
                <a:solidFill>
                  <a:srgbClr val="F27A44"/>
                </a:solidFill>
                <a:effectLst/>
                <a:latin typeface="+mn-lt"/>
                <a:ea typeface="+mn-ea"/>
                <a:cs typeface="+mn-cs"/>
              </a:defRPr>
            </a:lvl1pPr>
          </a:lstStyle>
          <a:p>
            <a:pPr lvl="0"/>
            <a:r>
              <a:rPr lang="en-US" dirty="0"/>
              <a:t>Company Name</a:t>
            </a:r>
          </a:p>
        </p:txBody>
      </p:sp>
      <p:sp>
        <p:nvSpPr>
          <p:cNvPr id="35" name="Text Placeholder 13"/>
          <p:cNvSpPr>
            <a:spLocks noGrp="1"/>
          </p:cNvSpPr>
          <p:nvPr>
            <p:ph type="body" sz="quarter" idx="18" hasCustomPrompt="1"/>
          </p:nvPr>
        </p:nvSpPr>
        <p:spPr bwMode="auto">
          <a:xfrm>
            <a:off x="760412" y="5735767"/>
            <a:ext cx="3187613" cy="331235"/>
          </a:xfrm>
          <a:prstGeom prst="rect">
            <a:avLst/>
          </a:prstGeom>
          <a:noFill/>
          <a:effectLst/>
        </p:spPr>
        <p:txBody>
          <a:bodyPr wrap="square" lIns="36000" tIns="36000" rIns="36000" bIns="36000" rtlCol="0" anchor="ctr" anchorCtr="0">
            <a:spAutoFit/>
          </a:bodyPr>
          <a:lstStyle>
            <a:lvl1pPr marL="0" indent="0" algn="l" rtl="0" fontAlgn="base">
              <a:spcBef>
                <a:spcPct val="0"/>
              </a:spcBef>
              <a:spcAft>
                <a:spcPct val="0"/>
              </a:spcAft>
              <a:buNone/>
              <a:defRPr lang="en-US" sz="1600" b="1" kern="1200" dirty="0" smtClean="0">
                <a:solidFill>
                  <a:srgbClr val="F27A44"/>
                </a:solidFill>
                <a:effectLst/>
                <a:latin typeface="+mn-lt"/>
                <a:ea typeface="+mn-ea"/>
                <a:cs typeface="+mn-cs"/>
              </a:defRPr>
            </a:lvl1pPr>
          </a:lstStyle>
          <a:p>
            <a:pPr lvl="0"/>
            <a:r>
              <a:rPr lang="en-US" dirty="0"/>
              <a:t>Company Web Site</a:t>
            </a:r>
          </a:p>
        </p:txBody>
      </p:sp>
    </p:spTree>
    <p:extLst>
      <p:ext uri="{BB962C8B-B14F-4D97-AF65-F5344CB8AC3E}">
        <p14:creationId xmlns:p14="http://schemas.microsoft.com/office/powerpoint/2010/main" val="18474885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18" name="Date Placeholder 3"/>
          <p:cNvSpPr>
            <a:spLocks noGrp="1"/>
          </p:cNvSpPr>
          <p:nvPr>
            <p:ph type="dt" sz="half" idx="2"/>
          </p:nvPr>
        </p:nvSpPr>
        <p:spPr>
          <a:xfrm>
            <a:off x="188814" y="6525002"/>
            <a:ext cx="1223999" cy="196477"/>
          </a:xfrm>
          <a:prstGeom prst="rect">
            <a:avLst/>
          </a:prstGeom>
        </p:spPr>
        <p:txBody>
          <a:bodyPr vert="horz" lIns="36000" tIns="36000" rIns="36000" bIns="36000" rtlCol="0" anchor="ctr"/>
          <a:lstStyle>
            <a:lvl1pPr algn="l">
              <a:defRPr sz="1000">
                <a:solidFill>
                  <a:schemeClr val="tx1">
                    <a:tint val="75000"/>
                  </a:schemeClr>
                </a:solidFill>
              </a:defRPr>
            </a:lvl1pPr>
          </a:lstStyle>
          <a:p>
            <a:fld id="{055373AC-9AA7-423B-BA00-BA1C74164DBD}" type="datetime1">
              <a:rPr lang="en-US" smtClean="0"/>
              <a:pPr/>
              <a:t>09-Feb-18</a:t>
            </a:fld>
            <a:endParaRPr lang="en-US" dirty="0"/>
          </a:p>
        </p:txBody>
      </p:sp>
      <p:sp>
        <p:nvSpPr>
          <p:cNvPr id="19" name="Footer Placeholder 4"/>
          <p:cNvSpPr>
            <a:spLocks noGrp="1"/>
          </p:cNvSpPr>
          <p:nvPr>
            <p:ph type="ftr" sz="quarter" idx="3"/>
          </p:nvPr>
        </p:nvSpPr>
        <p:spPr>
          <a:xfrm>
            <a:off x="1414412" y="6525002"/>
            <a:ext cx="10150400" cy="196477"/>
          </a:xfrm>
          <a:prstGeom prst="rect">
            <a:avLst/>
          </a:prstGeom>
        </p:spPr>
        <p:txBody>
          <a:bodyPr vert="horz" lIns="36000" tIns="36000" rIns="36000" bIns="36000" rtlCol="0" anchor="ctr"/>
          <a:lstStyle>
            <a:lvl1pPr algn="ctr">
              <a:defRPr sz="1000">
                <a:solidFill>
                  <a:schemeClr val="tx1">
                    <a:tint val="75000"/>
                  </a:schemeClr>
                </a:solidFill>
              </a:defRPr>
            </a:lvl1pPr>
          </a:lstStyle>
          <a:p>
            <a:endParaRPr lang="en-US" dirty="0"/>
          </a:p>
        </p:txBody>
      </p:sp>
      <p:sp>
        <p:nvSpPr>
          <p:cNvPr id="20" name="Slide Number Placeholder 5"/>
          <p:cNvSpPr>
            <a:spLocks noGrp="1"/>
          </p:cNvSpPr>
          <p:nvPr>
            <p:ph type="sldNum" sz="quarter" idx="4"/>
          </p:nvPr>
        </p:nvSpPr>
        <p:spPr>
          <a:xfrm>
            <a:off x="11566412" y="6525002"/>
            <a:ext cx="428822" cy="196477"/>
          </a:xfrm>
          <a:prstGeom prst="rect">
            <a:avLst/>
          </a:prstGeom>
        </p:spPr>
        <p:txBody>
          <a:bodyPr vert="horz" lIns="36000" tIns="36000" rIns="36000" bIns="36000" rtlCol="0" anchor="ctr"/>
          <a:lstStyle>
            <a:lvl1pPr algn="r">
              <a:defRPr sz="1000">
                <a:solidFill>
                  <a:schemeClr val="tx1">
                    <a:tint val="75000"/>
                  </a:schemeClr>
                </a:solidFill>
              </a:defRPr>
            </a:lvl1pPr>
          </a:lstStyle>
          <a:p>
            <a:fld id="{C014DD1E-5D91-48A3-AD6D-45FBA980D106}" type="slidenum">
              <a:rPr lang="en-US" smtClean="0"/>
              <a:pPr/>
              <a:t>‹#›</a:t>
            </a:fld>
            <a:endParaRPr lang="en-US" dirty="0"/>
          </a:p>
        </p:txBody>
      </p:sp>
      <p:sp>
        <p:nvSpPr>
          <p:cNvPr id="22" name="Content Placeholder 2"/>
          <p:cNvSpPr>
            <a:spLocks noGrp="1"/>
          </p:cNvSpPr>
          <p:nvPr>
            <p:ph idx="1" hasCustomPrompt="1"/>
          </p:nvPr>
        </p:nvSpPr>
        <p:spPr>
          <a:xfrm>
            <a:off x="190413" y="1151121"/>
            <a:ext cx="11804822" cy="5570355"/>
          </a:xfrm>
        </p:spPr>
        <p:txBody>
          <a:bodyPr/>
          <a:lstStyle>
            <a:lvl1pPr>
              <a:defRPr sz="3400"/>
            </a:lvl1pPr>
            <a:lvl2pPr>
              <a:defRPr sz="3200"/>
            </a:lvl2pPr>
            <a:lvl3pPr>
              <a:defRPr sz="3000"/>
            </a:lvl3pPr>
            <a:lvl4pPr>
              <a:defRPr sz="2800"/>
            </a:lvl4pPr>
            <a:lvl5pPr>
              <a:defRPr sz="2600"/>
            </a:lvl5pPr>
            <a:lvl6pPr>
              <a:defRPr/>
            </a:lvl6pPr>
            <a:lvl7pPr>
              <a:defRPr/>
            </a:lvl7pPr>
            <a:lvl8pPr>
              <a:defRPr/>
            </a:lvl8pPr>
            <a:lvl9pPr>
              <a:defRPr/>
            </a:lvl9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2" name="Title 1"/>
          <p:cNvSpPr>
            <a:spLocks noGrp="1"/>
          </p:cNvSpPr>
          <p:nvPr>
            <p:ph type="title" hasCustomPrompt="1"/>
          </p:nvPr>
        </p:nvSpPr>
        <p:spPr>
          <a:xfrm>
            <a:off x="188815" y="40341"/>
            <a:ext cx="9577597" cy="1110780"/>
          </a:xfrm>
        </p:spPr>
        <p:txBody>
          <a:bodyPr/>
          <a:lstStyle>
            <a:lvl1pPr>
              <a:defRPr>
                <a:solidFill>
                  <a:srgbClr val="F3BE60"/>
                </a:solidFill>
                <a:effectLst/>
              </a:defRPr>
            </a:lvl1pPr>
          </a:lstStyle>
          <a:p>
            <a:r>
              <a:rPr lang="en-US" dirty="0"/>
              <a:t>Slide Title</a:t>
            </a:r>
            <a:endParaRPr dirty="0"/>
          </a:p>
        </p:txBody>
      </p:sp>
      <p:pic>
        <p:nvPicPr>
          <p:cNvPr id="8" name="Picture 2" descr="Academy">
            <a:extLst>
              <a:ext uri="{FF2B5EF4-FFF2-40B4-BE49-F238E27FC236}">
                <a16:creationId xmlns:a16="http://schemas.microsoft.com/office/drawing/2014/main" id="{E2C20EE3-2BA3-4D8D-A897-8FCDADA889A4}"/>
              </a:ext>
            </a:extLst>
          </p:cNvPr>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10018713" y="408708"/>
            <a:ext cx="1943099" cy="3983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67690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le Slide">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12812" y="4953000"/>
            <a:ext cx="10363200" cy="820600"/>
          </a:xfrm>
        </p:spPr>
        <p:txBody>
          <a:bodyPr wrap="square" lIns="36000" tIns="36000" rIns="36000" bIns="36000" anchor="b">
            <a:spAutoFit/>
          </a:bodyPr>
          <a:lstStyle>
            <a:lvl1pPr algn="ctr">
              <a:defRPr sz="5400" b="1" cap="none" baseline="0"/>
            </a:lvl1pPr>
          </a:lstStyle>
          <a:p>
            <a:r>
              <a:rPr lang="en-US" dirty="0"/>
              <a:t>Click to Edit Section Title</a:t>
            </a:r>
            <a:endParaRPr dirty="0"/>
          </a:p>
        </p:txBody>
      </p:sp>
      <p:sp>
        <p:nvSpPr>
          <p:cNvPr id="3" name="Text Placeholder 2"/>
          <p:cNvSpPr>
            <a:spLocks noGrp="1"/>
          </p:cNvSpPr>
          <p:nvPr>
            <p:ph type="body" idx="1" hasCustomPrompt="1"/>
          </p:nvPr>
        </p:nvSpPr>
        <p:spPr>
          <a:xfrm>
            <a:off x="912812" y="5754968"/>
            <a:ext cx="10363200" cy="719034"/>
          </a:xfrm>
        </p:spPr>
        <p:txBody>
          <a:bodyPr wrap="square" lIns="36000" tIns="36000" rIns="36000" bIns="36000" anchor="t">
            <a:spAutoFit/>
          </a:bodyPr>
          <a:lstStyle>
            <a:lvl1pPr marL="0" indent="0" algn="ctr">
              <a:spcBef>
                <a:spcPts val="0"/>
              </a:spcBef>
              <a:buNone/>
              <a:defRPr sz="4000" cap="none" spc="200" baseline="0">
                <a:solidFill>
                  <a:schemeClr val="accent1"/>
                </a:solidFill>
              </a:defRPr>
            </a:lvl1pPr>
            <a:lvl2pPr marL="609493" indent="0">
              <a:buNone/>
              <a:defRPr sz="2400">
                <a:solidFill>
                  <a:schemeClr val="tx1">
                    <a:tint val="75000"/>
                  </a:schemeClr>
                </a:solidFill>
              </a:defRPr>
            </a:lvl2pPr>
            <a:lvl3pPr marL="1218987" indent="0">
              <a:buNone/>
              <a:defRPr sz="2100">
                <a:solidFill>
                  <a:schemeClr val="tx1">
                    <a:tint val="75000"/>
                  </a:schemeClr>
                </a:solidFill>
              </a:defRPr>
            </a:lvl3pPr>
            <a:lvl4pPr marL="1828480" indent="0">
              <a:buNone/>
              <a:defRPr sz="1900">
                <a:solidFill>
                  <a:schemeClr val="tx1">
                    <a:tint val="75000"/>
                  </a:schemeClr>
                </a:solidFill>
              </a:defRPr>
            </a:lvl4pPr>
            <a:lvl5pPr marL="2437972" indent="0">
              <a:buNone/>
              <a:defRPr sz="1900">
                <a:solidFill>
                  <a:schemeClr val="tx1">
                    <a:tint val="75000"/>
                  </a:schemeClr>
                </a:solidFill>
              </a:defRPr>
            </a:lvl5pPr>
            <a:lvl6pPr marL="3047466" indent="0">
              <a:buNone/>
              <a:defRPr sz="1900">
                <a:solidFill>
                  <a:schemeClr val="tx1">
                    <a:tint val="75000"/>
                  </a:schemeClr>
                </a:solidFill>
              </a:defRPr>
            </a:lvl6pPr>
            <a:lvl7pPr marL="3656960" indent="0">
              <a:buNone/>
              <a:defRPr sz="1900">
                <a:solidFill>
                  <a:schemeClr val="tx1">
                    <a:tint val="75000"/>
                  </a:schemeClr>
                </a:solidFill>
              </a:defRPr>
            </a:lvl7pPr>
            <a:lvl8pPr marL="4266453" indent="0">
              <a:buNone/>
              <a:defRPr sz="1900">
                <a:solidFill>
                  <a:schemeClr val="tx1">
                    <a:tint val="75000"/>
                  </a:schemeClr>
                </a:solidFill>
              </a:defRPr>
            </a:lvl8pPr>
            <a:lvl9pPr marL="4875947" indent="0">
              <a:buNone/>
              <a:defRPr sz="1900">
                <a:solidFill>
                  <a:schemeClr val="tx1">
                    <a:tint val="75000"/>
                  </a:schemeClr>
                </a:solidFill>
              </a:defRPr>
            </a:lvl9pPr>
          </a:lstStyle>
          <a:p>
            <a:pPr lvl="0"/>
            <a:r>
              <a:rPr lang="en-US" dirty="0"/>
              <a:t>Click to Edit Section Subtitle</a:t>
            </a:r>
          </a:p>
        </p:txBody>
      </p:sp>
      <p:pic>
        <p:nvPicPr>
          <p:cNvPr id="5" name="Picture 2" descr="Academy">
            <a:extLst>
              <a:ext uri="{FF2B5EF4-FFF2-40B4-BE49-F238E27FC236}">
                <a16:creationId xmlns:a16="http://schemas.microsoft.com/office/drawing/2014/main" id="{8C13E39C-EDDF-4E0A-B6E2-17704F2A419F}"/>
              </a:ext>
            </a:extLst>
          </p:cNvPr>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8990012" y="304800"/>
            <a:ext cx="2838500" cy="5818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63306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Blank Slide">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24785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Questions Slide">
    <p:bg>
      <p:bgPr>
        <a:blipFill dpi="0" rotWithShape="1">
          <a:blip r:embed="rId2" cstate="print">
            <a:lum/>
          </a:blip>
          <a:srcRect/>
          <a:stretch>
            <a:fillRect t="-2000" b="-2000"/>
          </a:stretch>
        </a:blipFill>
        <a:effectLst/>
      </p:bgPr>
    </p:bg>
    <p:spTree>
      <p:nvGrpSpPr>
        <p:cNvPr id="1" name=""/>
        <p:cNvGrpSpPr/>
        <p:nvPr/>
      </p:nvGrpSpPr>
      <p:grpSpPr>
        <a:xfrm>
          <a:off x="0" y="0"/>
          <a:ext cx="0" cy="0"/>
          <a:chOff x="0" y="0"/>
          <a:chExt cx="0" cy="0"/>
        </a:xfrm>
      </p:grpSpPr>
      <p:sp>
        <p:nvSpPr>
          <p:cNvPr id="29" name="Text Placeholder 29"/>
          <p:cNvSpPr>
            <a:spLocks noGrp="1"/>
          </p:cNvSpPr>
          <p:nvPr>
            <p:ph type="body" sz="quarter" idx="10" hasCustomPrompt="1"/>
          </p:nvPr>
        </p:nvSpPr>
        <p:spPr>
          <a:xfrm>
            <a:off x="1529384" y="6400802"/>
            <a:ext cx="10482604" cy="363552"/>
          </a:xfrm>
          <a:prstGeom prst="rect">
            <a:avLst/>
          </a:prstGeom>
        </p:spPr>
        <p:txBody>
          <a:bodyPr wrap="square" lIns="36000" rIns="36000">
            <a:spAutoFit/>
          </a:bodyPr>
          <a:lstStyle>
            <a:lvl1pPr marL="0" indent="0" algn="r">
              <a:buNone/>
              <a:defRPr sz="1800">
                <a:latin typeface="+mn-lt"/>
              </a:defRPr>
            </a:lvl1pPr>
          </a:lstStyle>
          <a:p>
            <a:pPr lvl="0"/>
            <a:r>
              <a:rPr lang="en-US" dirty="0"/>
              <a:t>Course Web Site</a:t>
            </a:r>
          </a:p>
        </p:txBody>
      </p:sp>
      <p:sp>
        <p:nvSpPr>
          <p:cNvPr id="50" name="Title 1"/>
          <p:cNvSpPr>
            <a:spLocks noGrp="1"/>
          </p:cNvSpPr>
          <p:nvPr>
            <p:ph type="title" hasCustomPrompt="1"/>
          </p:nvPr>
        </p:nvSpPr>
        <p:spPr>
          <a:xfrm>
            <a:off x="188815" y="40341"/>
            <a:ext cx="9577597" cy="1110780"/>
          </a:xfrm>
        </p:spPr>
        <p:txBody>
          <a:bodyPr/>
          <a:lstStyle>
            <a:lvl1pPr>
              <a:defRPr>
                <a:solidFill>
                  <a:srgbClr val="F3BE60"/>
                </a:solidFill>
                <a:effectLst/>
              </a:defRPr>
            </a:lvl1pPr>
          </a:lstStyle>
          <a:p>
            <a:r>
              <a:rPr lang="en-US" dirty="0"/>
              <a:t>Presentation Title</a:t>
            </a:r>
            <a:endParaRPr dirty="0"/>
          </a:p>
        </p:txBody>
      </p:sp>
      <p:sp>
        <p:nvSpPr>
          <p:cNvPr id="2" name="TextBox 1">
            <a:hlinkClick r:id="rId3" tooltip="Software University - Quality Education, Profession and Job for Software Engineers"/>
          </p:cNvPr>
          <p:cNvSpPr txBox="1"/>
          <p:nvPr userDrawn="1"/>
        </p:nvSpPr>
        <p:spPr>
          <a:xfrm rot="322982">
            <a:off x="10066442" y="2253546"/>
            <a:ext cx="303288" cy="400110"/>
          </a:xfrm>
          <a:prstGeom prst="rect">
            <a:avLst/>
          </a:prstGeom>
          <a:noFill/>
        </p:spPr>
        <p:txBody>
          <a:bodyPr wrap="none" rtlCol="0">
            <a:spAutoFit/>
          </a:bodyPr>
          <a:lstStyle/>
          <a:p>
            <a:r>
              <a:rPr lang="en-US" sz="2000" b="1" dirty="0">
                <a:solidFill>
                  <a:srgbClr val="603A14"/>
                </a:solidFill>
              </a:rPr>
              <a:t>?</a:t>
            </a:r>
          </a:p>
        </p:txBody>
      </p:sp>
      <p:sp>
        <p:nvSpPr>
          <p:cNvPr id="27" name="TextBox 26">
            <a:hlinkClick r:id="rId4" tooltip="Software University Foundaton"/>
          </p:cNvPr>
          <p:cNvSpPr txBox="1"/>
          <p:nvPr userDrawn="1"/>
        </p:nvSpPr>
        <p:spPr>
          <a:xfrm rot="20630519">
            <a:off x="7568290" y="4341197"/>
            <a:ext cx="303288" cy="400110"/>
          </a:xfrm>
          <a:prstGeom prst="rect">
            <a:avLst/>
          </a:prstGeom>
          <a:noFill/>
        </p:spPr>
        <p:txBody>
          <a:bodyPr wrap="none" rtlCol="0">
            <a:spAutoFit/>
          </a:bodyPr>
          <a:lstStyle/>
          <a:p>
            <a:r>
              <a:rPr lang="en-US" sz="2000" b="1" dirty="0">
                <a:solidFill>
                  <a:srgbClr val="603A14"/>
                </a:solidFill>
              </a:rPr>
              <a:t>?</a:t>
            </a:r>
          </a:p>
        </p:txBody>
      </p:sp>
      <p:sp>
        <p:nvSpPr>
          <p:cNvPr id="51" name="TextBox 50">
            <a:hlinkClick r:id="rId5" tooltip="Svetlin Nakov - Programming and Education for Developers"/>
          </p:cNvPr>
          <p:cNvSpPr txBox="1"/>
          <p:nvPr userDrawn="1"/>
        </p:nvSpPr>
        <p:spPr>
          <a:xfrm>
            <a:off x="11500162" y="4679637"/>
            <a:ext cx="255198" cy="276999"/>
          </a:xfrm>
          <a:prstGeom prst="rect">
            <a:avLst/>
          </a:prstGeom>
          <a:noFill/>
        </p:spPr>
        <p:txBody>
          <a:bodyPr wrap="none" rtlCol="0">
            <a:spAutoFit/>
          </a:bodyPr>
          <a:lstStyle/>
          <a:p>
            <a:r>
              <a:rPr lang="en-US" sz="1200" dirty="0">
                <a:solidFill>
                  <a:srgbClr val="603A14"/>
                </a:solidFill>
              </a:rPr>
              <a:t>?</a:t>
            </a:r>
          </a:p>
        </p:txBody>
      </p:sp>
      <p:sp>
        <p:nvSpPr>
          <p:cNvPr id="52" name="TextBox 51">
            <a:hlinkClick r:id="rId6" tooltip="Software University - Discussion Forum"/>
          </p:cNvPr>
          <p:cNvSpPr txBox="1"/>
          <p:nvPr userDrawn="1"/>
        </p:nvSpPr>
        <p:spPr>
          <a:xfrm rot="20971262">
            <a:off x="6094412" y="6109081"/>
            <a:ext cx="268022" cy="307777"/>
          </a:xfrm>
          <a:prstGeom prst="rect">
            <a:avLst/>
          </a:prstGeom>
          <a:noFill/>
        </p:spPr>
        <p:txBody>
          <a:bodyPr wrap="none" rtlCol="0">
            <a:spAutoFit/>
          </a:bodyPr>
          <a:lstStyle/>
          <a:p>
            <a:r>
              <a:rPr lang="en-US" sz="1400" dirty="0">
                <a:solidFill>
                  <a:srgbClr val="603A14"/>
                </a:solidFill>
              </a:rPr>
              <a:t>?</a:t>
            </a:r>
          </a:p>
        </p:txBody>
      </p:sp>
      <p:sp>
        <p:nvSpPr>
          <p:cNvPr id="53" name="TextBox 52">
            <a:hlinkClick r:id="rId7" tooltip="Software University - Online Judge System"/>
          </p:cNvPr>
          <p:cNvSpPr txBox="1"/>
          <p:nvPr userDrawn="1"/>
        </p:nvSpPr>
        <p:spPr>
          <a:xfrm rot="569019">
            <a:off x="9155998" y="4032736"/>
            <a:ext cx="292068" cy="369332"/>
          </a:xfrm>
          <a:prstGeom prst="rect">
            <a:avLst/>
          </a:prstGeom>
          <a:noFill/>
        </p:spPr>
        <p:txBody>
          <a:bodyPr wrap="none" rtlCol="0">
            <a:spAutoFit/>
          </a:bodyPr>
          <a:lstStyle/>
          <a:p>
            <a:r>
              <a:rPr lang="en-US" sz="1800" b="1" dirty="0">
                <a:solidFill>
                  <a:srgbClr val="603A14"/>
                </a:solidFill>
              </a:rPr>
              <a:t>?</a:t>
            </a:r>
          </a:p>
        </p:txBody>
      </p:sp>
      <p:sp>
        <p:nvSpPr>
          <p:cNvPr id="54" name="TextBox 53">
            <a:hlinkClick r:id="rId8" tooltip="Software University @ Facebook"/>
          </p:cNvPr>
          <p:cNvSpPr txBox="1"/>
          <p:nvPr userDrawn="1"/>
        </p:nvSpPr>
        <p:spPr>
          <a:xfrm rot="219682">
            <a:off x="7047355" y="2560119"/>
            <a:ext cx="327334" cy="461665"/>
          </a:xfrm>
          <a:prstGeom prst="rect">
            <a:avLst/>
          </a:prstGeom>
          <a:noFill/>
        </p:spPr>
        <p:txBody>
          <a:bodyPr wrap="none" rtlCol="0">
            <a:spAutoFit/>
          </a:bodyPr>
          <a:lstStyle/>
          <a:p>
            <a:r>
              <a:rPr lang="en-US" sz="2400" b="1" dirty="0">
                <a:solidFill>
                  <a:srgbClr val="603A14"/>
                </a:solidFill>
              </a:rPr>
              <a:t>?</a:t>
            </a:r>
          </a:p>
        </p:txBody>
      </p:sp>
      <p:sp>
        <p:nvSpPr>
          <p:cNvPr id="56" name="TextBox 55">
            <a:hlinkClick r:id="rId9" tooltip="Software University @ Twitter"/>
          </p:cNvPr>
          <p:cNvSpPr txBox="1"/>
          <p:nvPr userDrawn="1"/>
        </p:nvSpPr>
        <p:spPr>
          <a:xfrm rot="20972266">
            <a:off x="11754532" y="2320841"/>
            <a:ext cx="268022" cy="307777"/>
          </a:xfrm>
          <a:prstGeom prst="rect">
            <a:avLst/>
          </a:prstGeom>
          <a:noFill/>
        </p:spPr>
        <p:txBody>
          <a:bodyPr wrap="none" rtlCol="0">
            <a:spAutoFit/>
          </a:bodyPr>
          <a:lstStyle/>
          <a:p>
            <a:r>
              <a:rPr lang="en-US" sz="1400" dirty="0">
                <a:solidFill>
                  <a:srgbClr val="603A14"/>
                </a:solidFill>
              </a:rPr>
              <a:t>?</a:t>
            </a:r>
          </a:p>
        </p:txBody>
      </p:sp>
      <p:sp>
        <p:nvSpPr>
          <p:cNvPr id="57" name="TextBox 56">
            <a:hlinkClick r:id="rId10" tooltip="Software University @ YouTube - free training courses and video lessons for software engineers"/>
          </p:cNvPr>
          <p:cNvSpPr txBox="1"/>
          <p:nvPr userDrawn="1"/>
        </p:nvSpPr>
        <p:spPr>
          <a:xfrm rot="562174">
            <a:off x="11774596" y="3447926"/>
            <a:ext cx="255198" cy="276999"/>
          </a:xfrm>
          <a:prstGeom prst="rect">
            <a:avLst/>
          </a:prstGeom>
          <a:noFill/>
        </p:spPr>
        <p:txBody>
          <a:bodyPr wrap="none" rtlCol="0">
            <a:spAutoFit/>
          </a:bodyPr>
          <a:lstStyle/>
          <a:p>
            <a:r>
              <a:rPr lang="en-US" sz="1200" dirty="0">
                <a:solidFill>
                  <a:srgbClr val="603A14"/>
                </a:solidFill>
              </a:rPr>
              <a:t>?</a:t>
            </a:r>
          </a:p>
        </p:txBody>
      </p:sp>
      <p:sp>
        <p:nvSpPr>
          <p:cNvPr id="58" name="TextBox 57">
            <a:hlinkClick r:id="rId11" tooltip="Programming Fundamentals Book and Vide Lessons: Learn C#, Programming, Data Structures, Algorithms and Quality Coding"/>
          </p:cNvPr>
          <p:cNvSpPr txBox="1"/>
          <p:nvPr userDrawn="1"/>
        </p:nvSpPr>
        <p:spPr>
          <a:xfrm rot="571210">
            <a:off x="11136783" y="5625911"/>
            <a:ext cx="268022" cy="307777"/>
          </a:xfrm>
          <a:prstGeom prst="rect">
            <a:avLst/>
          </a:prstGeom>
          <a:noFill/>
        </p:spPr>
        <p:txBody>
          <a:bodyPr wrap="none" rtlCol="0">
            <a:spAutoFit/>
          </a:bodyPr>
          <a:lstStyle/>
          <a:p>
            <a:r>
              <a:rPr lang="en-US" sz="1400" dirty="0">
                <a:solidFill>
                  <a:srgbClr val="603A14"/>
                </a:solidFill>
              </a:rPr>
              <a:t>?</a:t>
            </a:r>
          </a:p>
        </p:txBody>
      </p:sp>
      <p:sp>
        <p:nvSpPr>
          <p:cNvPr id="19" name="Rectangle 18"/>
          <p:cNvSpPr/>
          <p:nvPr userDrawn="1"/>
        </p:nvSpPr>
        <p:spPr>
          <a:xfrm rot="20958301">
            <a:off x="940577" y="3503318"/>
            <a:ext cx="5494586" cy="948072"/>
          </a:xfrm>
          <a:prstGeom prst="rect">
            <a:avLst/>
          </a:prstGeom>
        </p:spPr>
        <p:txBody>
          <a:bodyPr wrap="none" lIns="0" tIns="0" rIns="0" bIns="0" anchor="ctr" anchorCtr="0">
            <a:noAutofit/>
            <a:scene3d>
              <a:camera prst="orthographicFront"/>
              <a:lightRig rig="soft" dir="t">
                <a:rot lat="0" lon="0" rev="10800000"/>
              </a:lightRig>
            </a:scene3d>
            <a:sp3d>
              <a:bevelT w="27940" h="12700"/>
              <a:contourClr>
                <a:srgbClr val="DDDDDD"/>
              </a:contourClr>
            </a:sp3d>
          </a:bodyPr>
          <a:lstStyle/>
          <a:p>
            <a:pPr marL="0" lvl="0" indent="0" algn="ctr" eaLnBrk="0" hangingPunct="0">
              <a:lnSpc>
                <a:spcPct val="100000"/>
              </a:lnSpc>
              <a:spcBef>
                <a:spcPts val="0"/>
              </a:spcBef>
              <a:spcAft>
                <a:spcPts val="0"/>
              </a:spcAft>
              <a:buClr>
                <a:schemeClr val="accent5">
                  <a:lumMod val="40000"/>
                  <a:lumOff val="60000"/>
                </a:schemeClr>
              </a:buClr>
              <a:buSzPct val="70000"/>
              <a:buFont typeface="Wingdings 2" pitchFamily="18" charset="2"/>
              <a:buNone/>
            </a:pPr>
            <a:r>
              <a:rPr lang="en-US" sz="8000" b="1" kern="1200" noProof="0" dirty="0">
                <a:solidFill>
                  <a:srgbClr val="F3BE60"/>
                </a:solidFill>
                <a:latin typeface="+mj-lt"/>
                <a:ea typeface="+mj-ea"/>
                <a:cs typeface="+mj-cs"/>
              </a:rPr>
              <a:t>Questions?</a:t>
            </a:r>
            <a:endParaRPr lang="en-US" sz="8000" b="1" spc="150" dirty="0">
              <a:ln w="11430"/>
              <a:solidFill>
                <a:schemeClr val="tx1">
                  <a:lumMod val="40000"/>
                  <a:lumOff val="60000"/>
                </a:schemeClr>
              </a:solidFill>
              <a:effectLst>
                <a:outerShdw blurRad="25400" algn="tl" rotWithShape="0">
                  <a:srgbClr val="000000">
                    <a:alpha val="43000"/>
                  </a:srgbClr>
                </a:outerShdw>
              </a:effectLst>
              <a:latin typeface="+mn-lt"/>
            </a:endParaRPr>
          </a:p>
        </p:txBody>
      </p:sp>
      <p:pic>
        <p:nvPicPr>
          <p:cNvPr id="1026" name="Picture 2" descr="Academy">
            <a:extLst>
              <a:ext uri="{FF2B5EF4-FFF2-40B4-BE49-F238E27FC236}">
                <a16:creationId xmlns:a16="http://schemas.microsoft.com/office/drawing/2014/main" id="{F6FA964B-A5A1-4D8A-9B76-3C41FD5D40E8}"/>
              </a:ext>
            </a:extLst>
          </p:cNvPr>
          <p:cNvPicPr>
            <a:picLocks noChangeAspect="1" noChangeArrowheads="1"/>
          </p:cNvPicPr>
          <p:nvPr userDrawn="1"/>
        </p:nvPicPr>
        <p:blipFill>
          <a:blip r:embed="rId12" cstate="print">
            <a:extLst>
              <a:ext uri="{28A0092B-C50C-407E-A947-70E740481C1C}">
                <a14:useLocalDpi xmlns:a14="http://schemas.microsoft.com/office/drawing/2010/main" val="0"/>
              </a:ext>
            </a:extLst>
          </a:blip>
          <a:srcRect/>
          <a:stretch>
            <a:fillRect/>
          </a:stretch>
        </p:blipFill>
        <p:spPr bwMode="auto">
          <a:xfrm>
            <a:off x="10018713" y="408708"/>
            <a:ext cx="1943099" cy="3983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879962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7" cstate="print">
            <a:lum/>
          </a:blip>
          <a:srcRect/>
          <a:stretch>
            <a:fillRect/>
          </a:stretch>
        </a:blipFill>
        <a:effectLst/>
      </p:bgPr>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188814" y="6525002"/>
            <a:ext cx="1223999" cy="196477"/>
          </a:xfrm>
          <a:prstGeom prst="rect">
            <a:avLst/>
          </a:prstGeom>
        </p:spPr>
        <p:txBody>
          <a:bodyPr vert="horz" lIns="36000" tIns="36000" rIns="36000" bIns="36000" rtlCol="0" anchor="ctr"/>
          <a:lstStyle>
            <a:lvl1pPr algn="l">
              <a:defRPr sz="1000">
                <a:solidFill>
                  <a:schemeClr val="tx1">
                    <a:tint val="75000"/>
                  </a:schemeClr>
                </a:solidFill>
              </a:defRPr>
            </a:lvl1pPr>
          </a:lstStyle>
          <a:p>
            <a:fld id="{055373AC-9AA7-423B-BA00-BA1C74164DBD}" type="datetime1">
              <a:rPr lang="en-US" smtClean="0"/>
              <a:pPr/>
              <a:t>09-Feb-18</a:t>
            </a:fld>
            <a:endParaRPr lang="en-US" dirty="0"/>
          </a:p>
        </p:txBody>
      </p:sp>
      <p:sp>
        <p:nvSpPr>
          <p:cNvPr id="5" name="Footer Placeholder 4"/>
          <p:cNvSpPr>
            <a:spLocks noGrp="1"/>
          </p:cNvSpPr>
          <p:nvPr>
            <p:ph type="ftr" sz="quarter" idx="3"/>
          </p:nvPr>
        </p:nvSpPr>
        <p:spPr>
          <a:xfrm>
            <a:off x="1414412" y="6525002"/>
            <a:ext cx="10150400" cy="196477"/>
          </a:xfrm>
          <a:prstGeom prst="rect">
            <a:avLst/>
          </a:prstGeom>
        </p:spPr>
        <p:txBody>
          <a:bodyPr vert="horz" lIns="36000" tIns="36000" rIns="36000" bIns="36000" rtlCol="0" anchor="ctr"/>
          <a:lstStyle>
            <a:lvl1pPr algn="ctr">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1566412" y="6525002"/>
            <a:ext cx="428822" cy="196477"/>
          </a:xfrm>
          <a:prstGeom prst="rect">
            <a:avLst/>
          </a:prstGeom>
        </p:spPr>
        <p:txBody>
          <a:bodyPr vert="horz" lIns="36000" tIns="36000" rIns="36000" bIns="36000" rtlCol="0" anchor="ctr"/>
          <a:lstStyle>
            <a:lvl1pPr algn="r">
              <a:defRPr sz="1000">
                <a:solidFill>
                  <a:schemeClr val="tx1">
                    <a:tint val="75000"/>
                  </a:schemeClr>
                </a:solidFill>
              </a:defRPr>
            </a:lvl1pPr>
          </a:lstStyle>
          <a:p>
            <a:fld id="{C014DD1E-5D91-48A3-AD6D-45FBA980D106}" type="slidenum">
              <a:rPr lang="en-US" smtClean="0"/>
              <a:pPr/>
              <a:t>‹#›</a:t>
            </a:fld>
            <a:endParaRPr lang="en-US" dirty="0"/>
          </a:p>
        </p:txBody>
      </p:sp>
      <p:sp>
        <p:nvSpPr>
          <p:cNvPr id="2" name="Title Placeholder 1"/>
          <p:cNvSpPr>
            <a:spLocks noGrp="1"/>
          </p:cNvSpPr>
          <p:nvPr>
            <p:ph type="title"/>
          </p:nvPr>
        </p:nvSpPr>
        <p:spPr>
          <a:xfrm>
            <a:off x="190403" y="39574"/>
            <a:ext cx="11806432" cy="1111549"/>
          </a:xfrm>
          <a:prstGeom prst="rect">
            <a:avLst/>
          </a:prstGeom>
        </p:spPr>
        <p:txBody>
          <a:bodyPr vert="horz" lIns="108000" tIns="36000" rIns="108000" bIns="36000" rtlCol="0" anchor="ctr" anchorCtr="0">
            <a:normAutofit/>
          </a:bodyPr>
          <a:lstStyle/>
          <a:p>
            <a:r>
              <a:rPr lang="en-US" dirty="0"/>
              <a:t>Click to Edit Master Title Style</a:t>
            </a:r>
            <a:endParaRPr dirty="0"/>
          </a:p>
        </p:txBody>
      </p:sp>
      <p:sp>
        <p:nvSpPr>
          <p:cNvPr id="3" name="Text Placeholder 2"/>
          <p:cNvSpPr>
            <a:spLocks noGrp="1"/>
          </p:cNvSpPr>
          <p:nvPr>
            <p:ph type="body" idx="1"/>
          </p:nvPr>
        </p:nvSpPr>
        <p:spPr>
          <a:xfrm>
            <a:off x="190413" y="1151123"/>
            <a:ext cx="11804822" cy="5570353"/>
          </a:xfrm>
          <a:prstGeom prst="rect">
            <a:avLst/>
          </a:prstGeom>
        </p:spPr>
        <p:txBody>
          <a:bodyPr vert="horz" lIns="108000" tIns="36000" rIns="108000" bIns="36000" rtlCol="0">
            <a:normAutofit/>
          </a:body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Tree>
    <p:extLst>
      <p:ext uri="{BB962C8B-B14F-4D97-AF65-F5344CB8AC3E}">
        <p14:creationId xmlns:p14="http://schemas.microsoft.com/office/powerpoint/2010/main" val="1395275884"/>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7" r:id="rId4"/>
    <p:sldLayoutId id="2147483672" r:id="rId5"/>
  </p:sldLayoutIdLst>
  <p:hf hdr="0" ftr="0" dt="0"/>
  <p:txStyles>
    <p:titleStyle>
      <a:lvl1pPr algn="l" defTabSz="1218987" rtl="0" eaLnBrk="1" latinLnBrk="0" hangingPunct="1">
        <a:lnSpc>
          <a:spcPct val="90000"/>
        </a:lnSpc>
        <a:spcBef>
          <a:spcPct val="0"/>
        </a:spcBef>
        <a:buNone/>
        <a:defRPr sz="4000" b="1" kern="1200">
          <a:solidFill>
            <a:srgbClr val="F3BE60"/>
          </a:solidFill>
          <a:latin typeface="+mj-lt"/>
          <a:ea typeface="+mj-ea"/>
          <a:cs typeface="+mj-cs"/>
        </a:defRPr>
      </a:lvl1pPr>
    </p:titleStyle>
    <p:bodyStyle>
      <a:lvl1pPr marL="304747" indent="-304747" algn="l" defTabSz="1218987" rtl="0" eaLnBrk="1" latinLnBrk="0" hangingPunct="1">
        <a:lnSpc>
          <a:spcPct val="105000"/>
        </a:lnSpc>
        <a:spcBef>
          <a:spcPts val="600"/>
        </a:spcBef>
        <a:spcAft>
          <a:spcPts val="600"/>
        </a:spcAft>
        <a:buClr>
          <a:srgbClr val="F2B254"/>
        </a:buClr>
        <a:buSzPct val="100000"/>
        <a:buFont typeface="Wingdings" panose="05000000000000000000" pitchFamily="2" charset="2"/>
        <a:buChar char="§"/>
        <a:defRPr sz="3400" b="0" kern="1200">
          <a:solidFill>
            <a:schemeClr val="tx1"/>
          </a:solidFill>
          <a:latin typeface="+mn-lt"/>
          <a:ea typeface="+mn-ea"/>
          <a:cs typeface="+mn-cs"/>
        </a:defRPr>
      </a:lvl1pPr>
      <a:lvl2pPr marL="609493" indent="-231606" algn="l" defTabSz="1218987" rtl="0" eaLnBrk="1" latinLnBrk="0" hangingPunct="1">
        <a:lnSpc>
          <a:spcPct val="105000"/>
        </a:lnSpc>
        <a:spcBef>
          <a:spcPts val="600"/>
        </a:spcBef>
        <a:spcAft>
          <a:spcPts val="600"/>
        </a:spcAft>
        <a:buClr>
          <a:schemeClr val="accent1"/>
        </a:buClr>
        <a:buSzPct val="80000"/>
        <a:buFont typeface="Wingdings" panose="05000000000000000000" pitchFamily="2" charset="2"/>
        <a:buChar char="§"/>
        <a:defRPr sz="3200" b="0" kern="1200">
          <a:solidFill>
            <a:schemeClr val="tx1"/>
          </a:solidFill>
          <a:latin typeface="+mn-lt"/>
          <a:ea typeface="+mn-ea"/>
          <a:cs typeface="+mn-cs"/>
        </a:defRPr>
      </a:lvl2pPr>
      <a:lvl3pPr marL="914240" indent="-231606" algn="l" defTabSz="1218987" rtl="0" eaLnBrk="1" latinLnBrk="0" hangingPunct="1">
        <a:lnSpc>
          <a:spcPct val="105000"/>
        </a:lnSpc>
        <a:spcBef>
          <a:spcPts val="600"/>
        </a:spcBef>
        <a:spcAft>
          <a:spcPts val="600"/>
        </a:spcAft>
        <a:buClr>
          <a:srgbClr val="EF9A1D"/>
        </a:buClr>
        <a:buSzPct val="80000"/>
        <a:buFont typeface="Wingdings" panose="05000000000000000000" pitchFamily="2" charset="2"/>
        <a:buChar char="§"/>
        <a:defRPr sz="3000" b="0" kern="1200">
          <a:solidFill>
            <a:schemeClr val="tx1"/>
          </a:solidFill>
          <a:latin typeface="+mn-lt"/>
          <a:ea typeface="+mn-ea"/>
          <a:cs typeface="+mn-cs"/>
        </a:defRPr>
      </a:lvl3pPr>
      <a:lvl4pPr marL="1218987" indent="-231606" algn="l" defTabSz="1218987" rtl="0" eaLnBrk="1" latinLnBrk="0" hangingPunct="1">
        <a:lnSpc>
          <a:spcPct val="105000"/>
        </a:lnSpc>
        <a:spcBef>
          <a:spcPts val="600"/>
        </a:spcBef>
        <a:spcAft>
          <a:spcPts val="600"/>
        </a:spcAft>
        <a:buClr>
          <a:srgbClr val="ED9411"/>
        </a:buClr>
        <a:buSzPct val="80000"/>
        <a:buFont typeface="Wingdings" panose="05000000000000000000" pitchFamily="2" charset="2"/>
        <a:buChar char="§"/>
        <a:defRPr sz="2800" b="0" kern="1200">
          <a:solidFill>
            <a:schemeClr val="tx1"/>
          </a:solidFill>
          <a:latin typeface="+mn-lt"/>
          <a:ea typeface="+mn-ea"/>
          <a:cs typeface="+mn-cs"/>
        </a:defRPr>
      </a:lvl4pPr>
      <a:lvl5pPr marL="1523733" indent="-231606" algn="l" defTabSz="1218987" rtl="0" eaLnBrk="1" latinLnBrk="0" hangingPunct="1">
        <a:lnSpc>
          <a:spcPct val="105000"/>
        </a:lnSpc>
        <a:spcBef>
          <a:spcPts val="600"/>
        </a:spcBef>
        <a:spcAft>
          <a:spcPts val="600"/>
        </a:spcAft>
        <a:buClr>
          <a:srgbClr val="E28D10"/>
        </a:buClr>
        <a:buSzPct val="80000"/>
        <a:buFont typeface="Wingdings" panose="05000000000000000000" pitchFamily="2" charset="2"/>
        <a:buChar char="§"/>
        <a:defRPr sz="2600" b="0" kern="1200">
          <a:solidFill>
            <a:schemeClr val="tx1"/>
          </a:solidFill>
          <a:latin typeface="+mn-lt"/>
          <a:ea typeface="+mn-ea"/>
          <a:cs typeface="+mn-cs"/>
        </a:defRPr>
      </a:lvl5pPr>
      <a:lvl6pPr marL="1828480" indent="-231606"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6pPr>
      <a:lvl7pPr marL="2133227" indent="-231606"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7pPr>
      <a:lvl8pPr marL="2437972" indent="-231606"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8pPr>
      <a:lvl9pPr marL="2742720" indent="-231606"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9pPr>
    </p:bodyStyle>
    <p:otherStyle>
      <a:defPPr>
        <a:defRPr/>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2" algn="l" defTabSz="1218987" rtl="0" eaLnBrk="1" latinLnBrk="0" hangingPunct="1">
        <a:defRPr sz="2400" kern="1200">
          <a:solidFill>
            <a:schemeClr val="tx1"/>
          </a:solidFill>
          <a:latin typeface="+mn-lt"/>
          <a:ea typeface="+mn-ea"/>
          <a:cs typeface="+mn-cs"/>
        </a:defRPr>
      </a:lvl5pPr>
      <a:lvl6pPr marL="3047466"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1843"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hyperlink" Target="http://kingsland.academy/" TargetMode="External"/><Relationship Id="rId7"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hyperlink" Target="https://bitcoin.org/" TargetMode="External"/><Relationship Id="rId11" Type="http://schemas.openxmlformats.org/officeDocument/2006/relationships/image" Target="../media/image10.png"/><Relationship Id="rId5" Type="http://schemas.openxmlformats.org/officeDocument/2006/relationships/image" Target="../media/image6.jpe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hyperlink" Target="https://getmonero.org/" TargetMode="External"/></Relationships>
</file>

<file path=ppt/slides/_rels/slide10.xml.rels><?xml version="1.0" encoding="UTF-8" standalone="yes"?>
<Relationships xmlns="http://schemas.openxmlformats.org/package/2006/relationships"><Relationship Id="rId3" Type="http://schemas.openxmlformats.org/officeDocument/2006/relationships/hyperlink" Target="https://ipfs.io/docs/api/" TargetMode="External"/><Relationship Id="rId2" Type="http://schemas.openxmlformats.org/officeDocument/2006/relationships/hyperlink" Target="https://ipfs.io/" TargetMode="External"/><Relationship Id="rId1" Type="http://schemas.openxmlformats.org/officeDocument/2006/relationships/slideLayout" Target="../slideLayouts/slideLayout2.xml"/><Relationship Id="rId4" Type="http://schemas.openxmlformats.org/officeDocument/2006/relationships/hyperlink" Target="https://storj.io/"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hyperlink" Target="https://storj.io/"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storj.io/share.html" TargetMode="External"/><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lockchain.co/"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hyperlink" Target="https://github.com/LockChainLtd"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alpha.lockchain.co/" TargetMode="External"/><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hyperlink" Target="https://adex.network/"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jpeg"/><Relationship Id="rId4" Type="http://schemas.openxmlformats.org/officeDocument/2006/relationships/image" Target="../media/image12.svg"/></Relationships>
</file>

<file path=ppt/slides/_rels/slide20.xml.rels><?xml version="1.0" encoding="UTF-8" standalone="yes"?>
<Relationships xmlns="http://schemas.openxmlformats.org/package/2006/relationships"><Relationship Id="rId3" Type="http://schemas.openxmlformats.org/officeDocument/2006/relationships/hyperlink" Target="https://github.com/Propy/"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hyperlink" Target="https://propy.com/" TargetMode="External"/><Relationship Id="rId4" Type="http://schemas.openxmlformats.org/officeDocument/2006/relationships/image" Target="../media/image36.png"/></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maidsafe.net/"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2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25.xml.rels><?xml version="1.0" encoding="UTF-8" standalone="yes"?>
<Relationships xmlns="http://schemas.openxmlformats.org/package/2006/relationships"><Relationship Id="rId3" Type="http://schemas.openxmlformats.org/officeDocument/2006/relationships/hyperlink" Target="https://www.augur.net/"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3.png"/></Relationships>
</file>

<file path=ppt/slides/_rels/slide2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hyperlink" Target="https://gnosis.pm/"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hyperlink" Target="https://aragon.one/"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49.jpeg"/></Relationships>
</file>

<file path=ppt/slides/_rels/slide3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s://cindicator.com/" TargetMode="External"/><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3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s://github.com/openblockchains/awesome-cryptokitties/" TargetMode="External"/><Relationship Id="rId2" Type="http://schemas.openxmlformats.org/officeDocument/2006/relationships/hyperlink" Target="https://www.cryptokitties.co/" TargetMode="Externa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35.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s://www.openbazaar.org/download/" TargetMode="External"/><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59.png"/><Relationship Id="rId7" Type="http://schemas.openxmlformats.org/officeDocument/2006/relationships/image" Target="../media/image40.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jpeg"/></Relationships>
</file>

<file path=ppt/slides/_rels/slide41.xml.rels><?xml version="1.0" encoding="UTF-8" standalone="yes"?>
<Relationships xmlns="http://schemas.openxmlformats.org/package/2006/relationships"><Relationship Id="rId3" Type="http://schemas.openxmlformats.org/officeDocument/2006/relationships/hyperlink" Target="http://www.kingsland.academy/" TargetMode="External"/><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8" Type="http://schemas.openxmlformats.org/officeDocument/2006/relationships/hyperlink" Target="https://cindicator.com/Cindicator_WhitePaper_en.pdf" TargetMode="External"/><Relationship Id="rId3" Type="http://schemas.openxmlformats.org/officeDocument/2006/relationships/hyperlink" Target="https://www.coindesk.com/" TargetMode="External"/><Relationship Id="rId7" Type="http://schemas.openxmlformats.org/officeDocument/2006/relationships/hyperlink" Target="https://tokensale.propy.com/Propy-White-Paper-17-Jul-2017.pdf" TargetMode="External"/><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hyperlink" Target="https://bitcoin.org/" TargetMode="External"/><Relationship Id="rId5" Type="http://schemas.openxmlformats.org/officeDocument/2006/relationships/hyperlink" Target="https://www.quora.com/What-are-decentralized-applications" TargetMode="External"/><Relationship Id="rId4" Type="http://schemas.openxmlformats.org/officeDocument/2006/relationships/hyperlink" Target="https://www.safaribooksonline.com/" TargetMode="External"/><Relationship Id="rId9" Type="http://schemas.openxmlformats.org/officeDocument/2006/relationships/hyperlink" Target="https://www.openbazaar.org/"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hyperlink" Target="https://steemit.com/" TargetMode="External"/><Relationship Id="rId7" Type="http://schemas.openxmlformats.org/officeDocument/2006/relationships/image" Target="../media/image22.jpe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hyperlink" Target="https://steem.io/" TargetMode="External"/><Relationship Id="rId4" Type="http://schemas.openxmlformats.org/officeDocument/2006/relationships/hyperlink" Target="https://steemdb.com/"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644955" y="381000"/>
            <a:ext cx="10845156" cy="1476352"/>
          </a:xfrm>
        </p:spPr>
        <p:txBody>
          <a:bodyPr>
            <a:normAutofit/>
          </a:bodyPr>
          <a:lstStyle/>
          <a:p>
            <a:r>
              <a:rPr lang="en-US" dirty="0"/>
              <a:t>Notable Blockchain Projects</a:t>
            </a:r>
          </a:p>
        </p:txBody>
      </p:sp>
      <p:sp>
        <p:nvSpPr>
          <p:cNvPr id="6" name="Subtitle 5"/>
          <p:cNvSpPr>
            <a:spLocks noGrp="1"/>
          </p:cNvSpPr>
          <p:nvPr>
            <p:ph type="subTitle" idx="1"/>
          </p:nvPr>
        </p:nvSpPr>
        <p:spPr>
          <a:xfrm>
            <a:off x="644956" y="1736699"/>
            <a:ext cx="10845156" cy="1311301"/>
          </a:xfrm>
        </p:spPr>
        <p:txBody>
          <a:bodyPr vert="horz" lIns="0" tIns="0" rIns="0" bIns="0" rtlCol="0">
            <a:normAutofit/>
          </a:bodyPr>
          <a:lstStyle/>
          <a:p>
            <a:r>
              <a:rPr lang="en-US" dirty="0"/>
              <a:t>Steem, Storj, Lockchain, AdEx, </a:t>
            </a:r>
            <a:r>
              <a:rPr lang="en-US" noProof="1"/>
              <a:t>Propy</a:t>
            </a:r>
            <a:r>
              <a:rPr lang="en-US" dirty="0"/>
              <a:t>,</a:t>
            </a:r>
            <a:br>
              <a:rPr lang="en-US" dirty="0"/>
            </a:br>
            <a:r>
              <a:rPr lang="en-US" noProof="1"/>
              <a:t>Maidsafe</a:t>
            </a:r>
            <a:r>
              <a:rPr lang="en-US" dirty="0"/>
              <a:t>, Augur, Gnosis, Aragon</a:t>
            </a:r>
          </a:p>
        </p:txBody>
      </p:sp>
      <p:sp>
        <p:nvSpPr>
          <p:cNvPr id="21" name="Text Placeholder 10">
            <a:extLst>
              <a:ext uri="{FF2B5EF4-FFF2-40B4-BE49-F238E27FC236}">
                <a16:creationId xmlns:a16="http://schemas.microsoft.com/office/drawing/2014/main" id="{CD7F6060-D54C-4D89-8433-A5CA4CA3F4BD}"/>
              </a:ext>
            </a:extLst>
          </p:cNvPr>
          <p:cNvSpPr txBox="1">
            <a:spLocks/>
          </p:cNvSpPr>
          <p:nvPr/>
        </p:nvSpPr>
        <p:spPr bwMode="auto">
          <a:xfrm>
            <a:off x="648927" y="5596786"/>
            <a:ext cx="3187613" cy="363552"/>
          </a:xfrm>
          <a:prstGeom prst="rect">
            <a:avLst/>
          </a:prstGeom>
          <a:noFill/>
          <a:effectLst/>
        </p:spPr>
        <p:txBody>
          <a:bodyPr vert="horz" wrap="square" lIns="36000" tIns="36000" rIns="36000" bIns="36000" rtlCol="0" anchor="ctr" anchorCtr="0">
            <a:spAutoFit/>
          </a:bodyPr>
          <a:lstStyle>
            <a:lvl1pPr marL="0" indent="0" algn="l" defTabSz="1218987" rtl="0" eaLnBrk="1" fontAlgn="base" latinLnBrk="0" hangingPunct="1">
              <a:lnSpc>
                <a:spcPct val="105000"/>
              </a:lnSpc>
              <a:spcBef>
                <a:spcPct val="0"/>
              </a:spcBef>
              <a:spcAft>
                <a:spcPct val="0"/>
              </a:spcAft>
              <a:buClr>
                <a:srgbClr val="F2B254"/>
              </a:buClr>
              <a:buSzPct val="100000"/>
              <a:buFont typeface="Wingdings" panose="05000000000000000000" pitchFamily="2" charset="2"/>
              <a:buNone/>
              <a:defRPr lang="en-US" sz="1800" b="1" kern="1200" dirty="0" smtClean="0">
                <a:solidFill>
                  <a:srgbClr val="F27A44"/>
                </a:solidFill>
                <a:effectLst/>
                <a:latin typeface="+mn-lt"/>
                <a:ea typeface="+mn-ea"/>
                <a:cs typeface="+mn-cs"/>
              </a:defRPr>
            </a:lvl1pPr>
            <a:lvl2pPr marL="609493" indent="-231606" algn="l" defTabSz="1218987" rtl="0" eaLnBrk="1" latinLnBrk="0" hangingPunct="1">
              <a:lnSpc>
                <a:spcPct val="105000"/>
              </a:lnSpc>
              <a:spcBef>
                <a:spcPts val="600"/>
              </a:spcBef>
              <a:spcAft>
                <a:spcPts val="600"/>
              </a:spcAft>
              <a:buClr>
                <a:schemeClr val="accent1"/>
              </a:buClr>
              <a:buSzPct val="80000"/>
              <a:buFont typeface="Wingdings" panose="05000000000000000000" pitchFamily="2" charset="2"/>
              <a:buChar char="§"/>
              <a:defRPr sz="3200" b="0" kern="1200">
                <a:solidFill>
                  <a:schemeClr val="tx1"/>
                </a:solidFill>
                <a:latin typeface="+mn-lt"/>
                <a:ea typeface="+mn-ea"/>
                <a:cs typeface="+mn-cs"/>
              </a:defRPr>
            </a:lvl2pPr>
            <a:lvl3pPr marL="914240" indent="-231606" algn="l" defTabSz="1218987" rtl="0" eaLnBrk="1" latinLnBrk="0" hangingPunct="1">
              <a:lnSpc>
                <a:spcPct val="105000"/>
              </a:lnSpc>
              <a:spcBef>
                <a:spcPts val="600"/>
              </a:spcBef>
              <a:spcAft>
                <a:spcPts val="600"/>
              </a:spcAft>
              <a:buClr>
                <a:srgbClr val="EF9A1D"/>
              </a:buClr>
              <a:buSzPct val="80000"/>
              <a:buFont typeface="Wingdings" panose="05000000000000000000" pitchFamily="2" charset="2"/>
              <a:buChar char="§"/>
              <a:defRPr sz="3000" b="0" kern="1200">
                <a:solidFill>
                  <a:schemeClr val="tx1"/>
                </a:solidFill>
                <a:latin typeface="+mn-lt"/>
                <a:ea typeface="+mn-ea"/>
                <a:cs typeface="+mn-cs"/>
              </a:defRPr>
            </a:lvl3pPr>
            <a:lvl4pPr marL="1218987" indent="-231606" algn="l" defTabSz="1218987" rtl="0" eaLnBrk="1" latinLnBrk="0" hangingPunct="1">
              <a:lnSpc>
                <a:spcPct val="105000"/>
              </a:lnSpc>
              <a:spcBef>
                <a:spcPts val="600"/>
              </a:spcBef>
              <a:spcAft>
                <a:spcPts val="600"/>
              </a:spcAft>
              <a:buClr>
                <a:srgbClr val="ED9411"/>
              </a:buClr>
              <a:buSzPct val="80000"/>
              <a:buFont typeface="Wingdings" panose="05000000000000000000" pitchFamily="2" charset="2"/>
              <a:buChar char="§"/>
              <a:defRPr sz="2800" b="0" kern="1200">
                <a:solidFill>
                  <a:schemeClr val="tx1"/>
                </a:solidFill>
                <a:latin typeface="+mn-lt"/>
                <a:ea typeface="+mn-ea"/>
                <a:cs typeface="+mn-cs"/>
              </a:defRPr>
            </a:lvl4pPr>
            <a:lvl5pPr marL="1523733" indent="-231606" algn="l" defTabSz="1218987" rtl="0" eaLnBrk="1" latinLnBrk="0" hangingPunct="1">
              <a:lnSpc>
                <a:spcPct val="105000"/>
              </a:lnSpc>
              <a:spcBef>
                <a:spcPts val="600"/>
              </a:spcBef>
              <a:spcAft>
                <a:spcPts val="600"/>
              </a:spcAft>
              <a:buClr>
                <a:srgbClr val="E28D10"/>
              </a:buClr>
              <a:buSzPct val="80000"/>
              <a:buFont typeface="Wingdings" panose="05000000000000000000" pitchFamily="2" charset="2"/>
              <a:buChar char="§"/>
              <a:defRPr sz="2600" b="0" kern="1200">
                <a:solidFill>
                  <a:schemeClr val="tx1"/>
                </a:solidFill>
                <a:latin typeface="+mn-lt"/>
                <a:ea typeface="+mn-ea"/>
                <a:cs typeface="+mn-cs"/>
              </a:defRPr>
            </a:lvl5pPr>
            <a:lvl6pPr marL="1828480" indent="-231606"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6pPr>
            <a:lvl7pPr marL="2133227" indent="-231606"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7pPr>
            <a:lvl8pPr marL="2437972" indent="-231606"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8pPr>
            <a:lvl9pPr marL="2742720" indent="-231606"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9pPr>
          </a:lstStyle>
          <a:p>
            <a:r>
              <a:rPr lang="en-GB">
                <a:solidFill>
                  <a:schemeClr val="tx2">
                    <a:lumMod val="50000"/>
                  </a:schemeClr>
                </a:solidFill>
              </a:rPr>
              <a:t>Academy School of Blockchain</a:t>
            </a:r>
          </a:p>
        </p:txBody>
      </p:sp>
      <p:sp>
        <p:nvSpPr>
          <p:cNvPr id="23" name="Text Placeholder 11">
            <a:extLst>
              <a:ext uri="{FF2B5EF4-FFF2-40B4-BE49-F238E27FC236}">
                <a16:creationId xmlns:a16="http://schemas.microsoft.com/office/drawing/2014/main" id="{4108F3BF-93BA-4955-93D9-813DBABC1998}"/>
              </a:ext>
            </a:extLst>
          </p:cNvPr>
          <p:cNvSpPr txBox="1">
            <a:spLocks/>
          </p:cNvSpPr>
          <p:nvPr/>
        </p:nvSpPr>
        <p:spPr bwMode="auto">
          <a:xfrm>
            <a:off x="648927" y="5956421"/>
            <a:ext cx="3187613" cy="331235"/>
          </a:xfrm>
          <a:prstGeom prst="rect">
            <a:avLst/>
          </a:prstGeom>
          <a:noFill/>
          <a:effectLst/>
        </p:spPr>
        <p:txBody>
          <a:bodyPr vert="horz" wrap="square" lIns="36000" tIns="36000" rIns="36000" bIns="36000" rtlCol="0" anchor="ctr" anchorCtr="0">
            <a:spAutoFit/>
          </a:bodyPr>
          <a:lstStyle>
            <a:lvl1pPr marL="0" indent="0" algn="l" defTabSz="1218987" rtl="0" eaLnBrk="1" fontAlgn="base" latinLnBrk="0" hangingPunct="1">
              <a:lnSpc>
                <a:spcPct val="105000"/>
              </a:lnSpc>
              <a:spcBef>
                <a:spcPct val="0"/>
              </a:spcBef>
              <a:spcAft>
                <a:spcPct val="0"/>
              </a:spcAft>
              <a:buClr>
                <a:srgbClr val="F2B254"/>
              </a:buClr>
              <a:buSzPct val="100000"/>
              <a:buFont typeface="Wingdings" panose="05000000000000000000" pitchFamily="2" charset="2"/>
              <a:buNone/>
              <a:defRPr lang="en-US" sz="1600" b="1" kern="1200" dirty="0" smtClean="0">
                <a:solidFill>
                  <a:srgbClr val="F27A44"/>
                </a:solidFill>
                <a:effectLst/>
                <a:latin typeface="+mn-lt"/>
                <a:ea typeface="+mn-ea"/>
                <a:cs typeface="+mn-cs"/>
              </a:defRPr>
            </a:lvl1pPr>
            <a:lvl2pPr marL="609493" indent="-231606" algn="l" defTabSz="1218987" rtl="0" eaLnBrk="1" latinLnBrk="0" hangingPunct="1">
              <a:lnSpc>
                <a:spcPct val="105000"/>
              </a:lnSpc>
              <a:spcBef>
                <a:spcPts val="600"/>
              </a:spcBef>
              <a:spcAft>
                <a:spcPts val="600"/>
              </a:spcAft>
              <a:buClr>
                <a:schemeClr val="accent1"/>
              </a:buClr>
              <a:buSzPct val="80000"/>
              <a:buFont typeface="Wingdings" panose="05000000000000000000" pitchFamily="2" charset="2"/>
              <a:buChar char="§"/>
              <a:defRPr sz="3200" b="0" kern="1200">
                <a:solidFill>
                  <a:schemeClr val="tx1"/>
                </a:solidFill>
                <a:latin typeface="+mn-lt"/>
                <a:ea typeface="+mn-ea"/>
                <a:cs typeface="+mn-cs"/>
              </a:defRPr>
            </a:lvl2pPr>
            <a:lvl3pPr marL="914240" indent="-231606" algn="l" defTabSz="1218987" rtl="0" eaLnBrk="1" latinLnBrk="0" hangingPunct="1">
              <a:lnSpc>
                <a:spcPct val="105000"/>
              </a:lnSpc>
              <a:spcBef>
                <a:spcPts val="600"/>
              </a:spcBef>
              <a:spcAft>
                <a:spcPts val="600"/>
              </a:spcAft>
              <a:buClr>
                <a:srgbClr val="EF9A1D"/>
              </a:buClr>
              <a:buSzPct val="80000"/>
              <a:buFont typeface="Wingdings" panose="05000000000000000000" pitchFamily="2" charset="2"/>
              <a:buChar char="§"/>
              <a:defRPr sz="3000" b="0" kern="1200">
                <a:solidFill>
                  <a:schemeClr val="tx1"/>
                </a:solidFill>
                <a:latin typeface="+mn-lt"/>
                <a:ea typeface="+mn-ea"/>
                <a:cs typeface="+mn-cs"/>
              </a:defRPr>
            </a:lvl3pPr>
            <a:lvl4pPr marL="1218987" indent="-231606" algn="l" defTabSz="1218987" rtl="0" eaLnBrk="1" latinLnBrk="0" hangingPunct="1">
              <a:lnSpc>
                <a:spcPct val="105000"/>
              </a:lnSpc>
              <a:spcBef>
                <a:spcPts val="600"/>
              </a:spcBef>
              <a:spcAft>
                <a:spcPts val="600"/>
              </a:spcAft>
              <a:buClr>
                <a:srgbClr val="ED9411"/>
              </a:buClr>
              <a:buSzPct val="80000"/>
              <a:buFont typeface="Wingdings" panose="05000000000000000000" pitchFamily="2" charset="2"/>
              <a:buChar char="§"/>
              <a:defRPr sz="2800" b="0" kern="1200">
                <a:solidFill>
                  <a:schemeClr val="tx1"/>
                </a:solidFill>
                <a:latin typeface="+mn-lt"/>
                <a:ea typeface="+mn-ea"/>
                <a:cs typeface="+mn-cs"/>
              </a:defRPr>
            </a:lvl4pPr>
            <a:lvl5pPr marL="1523733" indent="-231606" algn="l" defTabSz="1218987" rtl="0" eaLnBrk="1" latinLnBrk="0" hangingPunct="1">
              <a:lnSpc>
                <a:spcPct val="105000"/>
              </a:lnSpc>
              <a:spcBef>
                <a:spcPts val="600"/>
              </a:spcBef>
              <a:spcAft>
                <a:spcPts val="600"/>
              </a:spcAft>
              <a:buClr>
                <a:srgbClr val="E28D10"/>
              </a:buClr>
              <a:buSzPct val="80000"/>
              <a:buFont typeface="Wingdings" panose="05000000000000000000" pitchFamily="2" charset="2"/>
              <a:buChar char="§"/>
              <a:defRPr sz="2600" b="0" kern="1200">
                <a:solidFill>
                  <a:schemeClr val="tx1"/>
                </a:solidFill>
                <a:latin typeface="+mn-lt"/>
                <a:ea typeface="+mn-ea"/>
                <a:cs typeface="+mn-cs"/>
              </a:defRPr>
            </a:lvl5pPr>
            <a:lvl6pPr marL="1828480" indent="-231606"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6pPr>
            <a:lvl7pPr marL="2133227" indent="-231606"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7pPr>
            <a:lvl8pPr marL="2437972" indent="-231606"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8pPr>
            <a:lvl9pPr marL="2742720" indent="-231606"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9pPr>
          </a:lstStyle>
          <a:p>
            <a:r>
              <a:rPr lang="en-GB">
                <a:hlinkClick r:id="rId3"/>
              </a:rPr>
              <a:t>http://kingsland.academy</a:t>
            </a:r>
            <a:endParaRPr lang="en-GB"/>
          </a:p>
        </p:txBody>
      </p:sp>
      <p:sp>
        <p:nvSpPr>
          <p:cNvPr id="24" name="Text Placeholder 19">
            <a:extLst>
              <a:ext uri="{FF2B5EF4-FFF2-40B4-BE49-F238E27FC236}">
                <a16:creationId xmlns:a16="http://schemas.microsoft.com/office/drawing/2014/main" id="{E4D0C9F6-6E56-4B44-9BC9-F06F74AF043F}"/>
              </a:ext>
            </a:extLst>
          </p:cNvPr>
          <p:cNvSpPr>
            <a:spLocks noGrp="1"/>
          </p:cNvSpPr>
          <p:nvPr>
            <p:ph type="body" sz="quarter" idx="10"/>
          </p:nvPr>
        </p:nvSpPr>
        <p:spPr>
          <a:xfrm>
            <a:off x="644956" y="4624819"/>
            <a:ext cx="3187613" cy="525135"/>
          </a:xfrm>
        </p:spPr>
        <p:txBody>
          <a:bodyPr/>
          <a:lstStyle/>
          <a:p>
            <a:r>
              <a:rPr lang="en-US" dirty="0" err="1"/>
              <a:t>Ilin</a:t>
            </a:r>
            <a:r>
              <a:rPr lang="en-US" dirty="0"/>
              <a:t> </a:t>
            </a:r>
            <a:r>
              <a:rPr lang="en-US" dirty="0" err="1"/>
              <a:t>Kazandzhiev</a:t>
            </a:r>
            <a:endParaRPr lang="en-US" dirty="0"/>
          </a:p>
        </p:txBody>
      </p:sp>
      <p:sp>
        <p:nvSpPr>
          <p:cNvPr id="25" name="Text Placeholder 21">
            <a:extLst>
              <a:ext uri="{FF2B5EF4-FFF2-40B4-BE49-F238E27FC236}">
                <a16:creationId xmlns:a16="http://schemas.microsoft.com/office/drawing/2014/main" id="{72F01D8C-B501-4B61-B988-C493B006DEF1}"/>
              </a:ext>
            </a:extLst>
          </p:cNvPr>
          <p:cNvSpPr>
            <a:spLocks noGrp="1"/>
          </p:cNvSpPr>
          <p:nvPr>
            <p:ph type="body" sz="quarter" idx="13"/>
          </p:nvPr>
        </p:nvSpPr>
        <p:spPr>
          <a:xfrm>
            <a:off x="644957" y="5113190"/>
            <a:ext cx="3187614" cy="444343"/>
          </a:xfrm>
        </p:spPr>
        <p:txBody>
          <a:bodyPr/>
          <a:lstStyle/>
          <a:p>
            <a:r>
              <a:rPr lang="en-US" dirty="0"/>
              <a:t>Technical Writer</a:t>
            </a:r>
          </a:p>
        </p:txBody>
      </p:sp>
      <p:pic>
        <p:nvPicPr>
          <p:cNvPr id="26" name="Picture 2" descr="Academy">
            <a:extLst>
              <a:ext uri="{FF2B5EF4-FFF2-40B4-BE49-F238E27FC236}">
                <a16:creationId xmlns:a16="http://schemas.microsoft.com/office/drawing/2014/main" id="{F4958E14-3AC3-4B60-870C-0377FA7FBA0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44955" y="3613740"/>
            <a:ext cx="3187613" cy="65346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descr="Резултат с изображение за blockchain">
            <a:extLst>
              <a:ext uri="{FF2B5EF4-FFF2-40B4-BE49-F238E27FC236}">
                <a16:creationId xmlns:a16="http://schemas.microsoft.com/office/drawing/2014/main" id="{21005A6D-506B-4EDE-A8A6-4FA042CD034C}"/>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667531" y="3200400"/>
            <a:ext cx="7108984" cy="3239656"/>
          </a:xfrm>
          <a:prstGeom prst="rect">
            <a:avLst/>
          </a:prstGeom>
          <a:noFill/>
          <a:effectLst>
            <a:softEdge rad="317500"/>
          </a:effectLst>
          <a:extLst>
            <a:ext uri="{909E8E84-426E-40DD-AFC4-6F175D3DCCD1}">
              <a14:hiddenFill xmlns:a14="http://schemas.microsoft.com/office/drawing/2010/main">
                <a:solidFill>
                  <a:srgbClr val="FFFFFF"/>
                </a:solidFill>
              </a14:hiddenFill>
            </a:ext>
          </a:extLst>
        </p:spPr>
      </p:pic>
      <p:pic>
        <p:nvPicPr>
          <p:cNvPr id="22" name="Picture 2" descr="Свързано изображение">
            <a:hlinkClick r:id="rId6"/>
            <a:extLst>
              <a:ext uri="{FF2B5EF4-FFF2-40B4-BE49-F238E27FC236}">
                <a16:creationId xmlns:a16="http://schemas.microsoft.com/office/drawing/2014/main" id="{70ACEF0B-4B06-4FAB-B2B8-027F57A780A4}"/>
              </a:ext>
            </a:extLst>
          </p:cNvPr>
          <p:cNvPicPr>
            <a:picLocks noChangeAspect="1" noChangeArrowheads="1"/>
          </p:cNvPicPr>
          <p:nvPr/>
        </p:nvPicPr>
        <p:blipFill>
          <a:blip r:embed="rId7" cstate="print">
            <a:duotone>
              <a:prstClr val="black"/>
              <a:srgbClr val="00B0F0">
                <a:tint val="45000"/>
                <a:satMod val="400000"/>
              </a:srgbClr>
            </a:duotone>
            <a:extLst>
              <a:ext uri="{28A0092B-C50C-407E-A947-70E740481C1C}">
                <a14:useLocalDpi xmlns:a14="http://schemas.microsoft.com/office/drawing/2010/main" val="0"/>
              </a:ext>
            </a:extLst>
          </a:blip>
          <a:srcRect/>
          <a:stretch>
            <a:fillRect/>
          </a:stretch>
        </p:blipFill>
        <p:spPr bwMode="auto">
          <a:xfrm>
            <a:off x="7694612" y="3633934"/>
            <a:ext cx="863090" cy="863090"/>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7">
            <a:extLst>
              <a:ext uri="{FF2B5EF4-FFF2-40B4-BE49-F238E27FC236}">
                <a16:creationId xmlns:a16="http://schemas.microsoft.com/office/drawing/2014/main" id="{BA16FD55-E888-4065-B230-27DF391EB56D}"/>
              </a:ext>
            </a:extLst>
          </p:cNvPr>
          <p:cNvPicPr>
            <a:picLocks noChangeAspect="1"/>
          </p:cNvPicPr>
          <p:nvPr/>
        </p:nvPicPr>
        <p:blipFill>
          <a:blip r:embed="rId8"/>
          <a:stretch>
            <a:fillRect/>
          </a:stretch>
        </p:blipFill>
        <p:spPr>
          <a:xfrm>
            <a:off x="9162310" y="3529425"/>
            <a:ext cx="890093" cy="1097375"/>
          </a:xfrm>
          <a:prstGeom prst="rect">
            <a:avLst/>
          </a:prstGeom>
        </p:spPr>
      </p:pic>
      <p:pic>
        <p:nvPicPr>
          <p:cNvPr id="30" name="Picture 20" descr="Резултат с изображение за monero logo png">
            <a:hlinkClick r:id="rId9"/>
            <a:extLst>
              <a:ext uri="{FF2B5EF4-FFF2-40B4-BE49-F238E27FC236}">
                <a16:creationId xmlns:a16="http://schemas.microsoft.com/office/drawing/2014/main" id="{AC720A98-2A21-4878-A9CD-8FC805E398C7}"/>
              </a:ext>
            </a:extLst>
          </p:cNvPr>
          <p:cNvPicPr>
            <a:picLocks noChangeAspect="1" noChangeArrowheads="1"/>
          </p:cNvPicPr>
          <p:nvPr/>
        </p:nvPicPr>
        <p:blipFill>
          <a:blip r:embed="rId10" cstate="print">
            <a:duotone>
              <a:prstClr val="black"/>
              <a:srgbClr val="00B0F0">
                <a:tint val="45000"/>
                <a:satMod val="400000"/>
              </a:srgbClr>
            </a:duotone>
            <a:extLst>
              <a:ext uri="{28A0092B-C50C-407E-A947-70E740481C1C}">
                <a14:useLocalDpi xmlns:a14="http://schemas.microsoft.com/office/drawing/2010/main" val="0"/>
              </a:ext>
            </a:extLst>
          </a:blip>
          <a:srcRect/>
          <a:stretch>
            <a:fillRect/>
          </a:stretch>
        </p:blipFill>
        <p:spPr bwMode="auto">
          <a:xfrm rot="229826">
            <a:off x="10584805" y="4165677"/>
            <a:ext cx="672296" cy="672296"/>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4" descr="Свързано изображение">
            <a:extLst>
              <a:ext uri="{FF2B5EF4-FFF2-40B4-BE49-F238E27FC236}">
                <a16:creationId xmlns:a16="http://schemas.microsoft.com/office/drawing/2014/main" id="{8FC3A3CA-2B99-4616-BA98-8D81530EA94F}"/>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rot="20890594">
            <a:off x="5969786" y="3585220"/>
            <a:ext cx="865635" cy="8656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53793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079D1A3-4A62-4797-8140-555F289B8A31}"/>
              </a:ext>
            </a:extLst>
          </p:cNvPr>
          <p:cNvSpPr>
            <a:spLocks noGrp="1"/>
          </p:cNvSpPr>
          <p:nvPr>
            <p:ph type="sldNum" sz="quarter" idx="4"/>
          </p:nvPr>
        </p:nvSpPr>
        <p:spPr/>
        <p:txBody>
          <a:bodyPr/>
          <a:lstStyle/>
          <a:p>
            <a:fld id="{C014DD1E-5D91-48A3-AD6D-45FBA980D106}" type="slidenum">
              <a:rPr lang="en-US" smtClean="0"/>
              <a:pPr/>
              <a:t>10</a:t>
            </a:fld>
            <a:endParaRPr lang="en-US" dirty="0"/>
          </a:p>
        </p:txBody>
      </p:sp>
      <p:sp>
        <p:nvSpPr>
          <p:cNvPr id="3" name="Content Placeholder 2">
            <a:extLst>
              <a:ext uri="{FF2B5EF4-FFF2-40B4-BE49-F238E27FC236}">
                <a16:creationId xmlns:a16="http://schemas.microsoft.com/office/drawing/2014/main" id="{7B7DCDFE-3B5F-490A-B1A2-353DEED5AF70}"/>
              </a:ext>
            </a:extLst>
          </p:cNvPr>
          <p:cNvSpPr>
            <a:spLocks noGrp="1"/>
          </p:cNvSpPr>
          <p:nvPr>
            <p:ph idx="1"/>
          </p:nvPr>
        </p:nvSpPr>
        <p:spPr/>
        <p:txBody>
          <a:bodyPr/>
          <a:lstStyle/>
          <a:p>
            <a:r>
              <a:rPr lang="en-US" dirty="0"/>
              <a:t>IPFS</a:t>
            </a:r>
          </a:p>
          <a:p>
            <a:pPr lvl="1"/>
            <a:r>
              <a:rPr lang="en-US" dirty="0"/>
              <a:t>A peer-to-peer decentralized storage system</a:t>
            </a:r>
          </a:p>
          <a:p>
            <a:pPr lvl="1"/>
            <a:r>
              <a:rPr lang="en-US" dirty="0"/>
              <a:t>Not a blockchain, but is decentralized</a:t>
            </a:r>
          </a:p>
          <a:p>
            <a:pPr lvl="1"/>
            <a:r>
              <a:rPr lang="en-US" dirty="0">
                <a:hlinkClick r:id="rId2"/>
              </a:rPr>
              <a:t>https://ipfs.io</a:t>
            </a:r>
            <a:endParaRPr lang="en-US" dirty="0"/>
          </a:p>
          <a:p>
            <a:pPr lvl="1"/>
            <a:r>
              <a:rPr lang="en-US" dirty="0">
                <a:hlinkClick r:id="rId3"/>
              </a:rPr>
              <a:t>https://ipfs.io/docs/api/</a:t>
            </a:r>
            <a:r>
              <a:rPr lang="en-US" dirty="0"/>
              <a:t> –  API Docs</a:t>
            </a:r>
          </a:p>
          <a:p>
            <a:r>
              <a:rPr lang="en-US" dirty="0" err="1"/>
              <a:t>Storj</a:t>
            </a:r>
            <a:endParaRPr lang="en-US" dirty="0"/>
          </a:p>
          <a:p>
            <a:pPr lvl="1"/>
            <a:r>
              <a:rPr lang="en-US" dirty="0">
                <a:hlinkClick r:id="rId4"/>
              </a:rPr>
              <a:t>https://storj.io</a:t>
            </a:r>
            <a:r>
              <a:rPr lang="en-US" dirty="0"/>
              <a:t> </a:t>
            </a:r>
          </a:p>
          <a:p>
            <a:pPr lvl="1"/>
            <a:r>
              <a:rPr lang="en-US" dirty="0"/>
              <a:t>Incentivized peer-to-peer decentralized storage</a:t>
            </a:r>
          </a:p>
        </p:txBody>
      </p:sp>
      <p:sp>
        <p:nvSpPr>
          <p:cNvPr id="4" name="Title 3">
            <a:extLst>
              <a:ext uri="{FF2B5EF4-FFF2-40B4-BE49-F238E27FC236}">
                <a16:creationId xmlns:a16="http://schemas.microsoft.com/office/drawing/2014/main" id="{8D3A896A-DF91-424E-801B-D85A337DA5A7}"/>
              </a:ext>
            </a:extLst>
          </p:cNvPr>
          <p:cNvSpPr>
            <a:spLocks noGrp="1"/>
          </p:cNvSpPr>
          <p:nvPr>
            <p:ph type="title"/>
          </p:nvPr>
        </p:nvSpPr>
        <p:spPr/>
        <p:txBody>
          <a:bodyPr/>
          <a:lstStyle/>
          <a:p>
            <a:r>
              <a:rPr lang="en-US" dirty="0"/>
              <a:t>Decentralized Storage Platforms</a:t>
            </a:r>
          </a:p>
        </p:txBody>
      </p:sp>
    </p:spTree>
    <p:extLst>
      <p:ext uri="{BB962C8B-B14F-4D97-AF65-F5344CB8AC3E}">
        <p14:creationId xmlns:p14="http://schemas.microsoft.com/office/powerpoint/2010/main" val="28448808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11</a:t>
            </a:fld>
            <a:endParaRPr lang="en-US" dirty="0"/>
          </a:p>
        </p:txBody>
      </p:sp>
      <p:sp>
        <p:nvSpPr>
          <p:cNvPr id="3" name="Content Placeholder 2"/>
          <p:cNvSpPr>
            <a:spLocks noGrp="1"/>
          </p:cNvSpPr>
          <p:nvPr>
            <p:ph idx="1"/>
          </p:nvPr>
        </p:nvSpPr>
        <p:spPr>
          <a:xfrm>
            <a:off x="190413" y="1219200"/>
            <a:ext cx="6742199" cy="5502276"/>
          </a:xfrm>
        </p:spPr>
        <p:txBody>
          <a:bodyPr>
            <a:normAutofit/>
          </a:bodyPr>
          <a:lstStyle/>
          <a:p>
            <a:r>
              <a:rPr lang="en-US" sz="3600" dirty="0"/>
              <a:t>Decentralized and encrypted cloud storage system</a:t>
            </a:r>
          </a:p>
          <a:p>
            <a:r>
              <a:rPr lang="en-US" sz="3600" dirty="0"/>
              <a:t>Based on </a:t>
            </a:r>
            <a:r>
              <a:rPr lang="en-US" sz="3600" dirty="0">
                <a:solidFill>
                  <a:schemeClr val="tx2">
                    <a:lumMod val="75000"/>
                  </a:schemeClr>
                </a:solidFill>
              </a:rPr>
              <a:t>blockchain technologies</a:t>
            </a:r>
            <a:endParaRPr lang="en-US" sz="3600" dirty="0"/>
          </a:p>
          <a:p>
            <a:r>
              <a:rPr lang="en-US" sz="3600" dirty="0"/>
              <a:t>End-to-end encryption</a:t>
            </a:r>
          </a:p>
          <a:p>
            <a:r>
              <a:rPr lang="en-US" sz="3600" dirty="0"/>
              <a:t>Peer-to-peer technology </a:t>
            </a:r>
          </a:p>
          <a:p>
            <a:r>
              <a:rPr lang="en-US" sz="3600" dirty="0"/>
              <a:t>Open-source </a:t>
            </a:r>
            <a:r>
              <a:rPr lang="en-US" sz="3600" dirty="0">
                <a:solidFill>
                  <a:schemeClr val="tx2">
                    <a:lumMod val="75000"/>
                  </a:schemeClr>
                </a:solidFill>
              </a:rPr>
              <a:t>cloud platform</a:t>
            </a:r>
          </a:p>
        </p:txBody>
      </p:sp>
      <p:sp>
        <p:nvSpPr>
          <p:cNvPr id="4" name="Title 3"/>
          <p:cNvSpPr>
            <a:spLocks noGrp="1"/>
          </p:cNvSpPr>
          <p:nvPr>
            <p:ph type="title"/>
          </p:nvPr>
        </p:nvSpPr>
        <p:spPr/>
        <p:txBody>
          <a:bodyPr/>
          <a:lstStyle/>
          <a:p>
            <a:r>
              <a:rPr lang="en-US" dirty="0" err="1"/>
              <a:t>Storj</a:t>
            </a:r>
            <a:r>
              <a:rPr lang="en-US" dirty="0"/>
              <a:t> – Decentralized Storage</a:t>
            </a:r>
          </a:p>
        </p:txBody>
      </p:sp>
      <p:pic>
        <p:nvPicPr>
          <p:cNvPr id="13314" name="Picture 2" descr="C:\Users\FiReDeSiRe\Desktop\Blockchain Camp SoftUni\Day 8\0_S537DZwNNf1Gz4u_.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62280" y="2168047"/>
            <a:ext cx="5453357" cy="2861153"/>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6322EF9E-97B9-482A-9600-2FF8964FB349}"/>
              </a:ext>
            </a:extLst>
          </p:cNvPr>
          <p:cNvSpPr/>
          <p:nvPr/>
        </p:nvSpPr>
        <p:spPr>
          <a:xfrm>
            <a:off x="6323012" y="5271318"/>
            <a:ext cx="4990024" cy="615553"/>
          </a:xfrm>
          <a:prstGeom prst="rect">
            <a:avLst/>
          </a:prstGeom>
        </p:spPr>
        <p:txBody>
          <a:bodyPr wrap="square">
            <a:spAutoFit/>
          </a:bodyPr>
          <a:lstStyle/>
          <a:p>
            <a:pPr algn="ctr"/>
            <a:r>
              <a:rPr lang="en-US" sz="3400" dirty="0">
                <a:solidFill>
                  <a:schemeClr val="tx2">
                    <a:lumMod val="75000"/>
                  </a:schemeClr>
                </a:solidFill>
                <a:hlinkClick r:id="rId4"/>
              </a:rPr>
              <a:t>https://storj.io</a:t>
            </a:r>
            <a:r>
              <a:rPr lang="en-US" sz="3400" dirty="0">
                <a:solidFill>
                  <a:schemeClr val="tx2">
                    <a:lumMod val="75000"/>
                  </a:schemeClr>
                </a:solidFill>
              </a:rPr>
              <a:t> </a:t>
            </a:r>
          </a:p>
        </p:txBody>
      </p:sp>
    </p:spTree>
    <p:extLst>
      <p:ext uri="{BB962C8B-B14F-4D97-AF65-F5344CB8AC3E}">
        <p14:creationId xmlns:p14="http://schemas.microsoft.com/office/powerpoint/2010/main" val="3696702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12</a:t>
            </a:fld>
            <a:endParaRPr lang="en-US" dirty="0"/>
          </a:p>
        </p:txBody>
      </p:sp>
      <p:sp>
        <p:nvSpPr>
          <p:cNvPr id="4" name="Title 3"/>
          <p:cNvSpPr>
            <a:spLocks noGrp="1"/>
          </p:cNvSpPr>
          <p:nvPr>
            <p:ph type="title"/>
          </p:nvPr>
        </p:nvSpPr>
        <p:spPr/>
        <p:txBody>
          <a:bodyPr>
            <a:normAutofit/>
          </a:bodyPr>
          <a:lstStyle/>
          <a:p>
            <a:r>
              <a:rPr lang="en-US" dirty="0" err="1"/>
              <a:t>Storj</a:t>
            </a:r>
            <a:r>
              <a:rPr lang="en-US" dirty="0"/>
              <a:t> – Decentralized Storage (2)</a:t>
            </a:r>
          </a:p>
        </p:txBody>
      </p:sp>
      <p:pic>
        <p:nvPicPr>
          <p:cNvPr id="14338" name="Picture 2" descr="C:\Users\FiReDeSiRe\Desktop\Blockchain Camp SoftUni\Day 8\How-storj-store-data.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8012" y="1676400"/>
            <a:ext cx="11083636" cy="411480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82673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13</a:t>
            </a:fld>
            <a:endParaRPr lang="en-US" dirty="0"/>
          </a:p>
        </p:txBody>
      </p:sp>
      <p:sp>
        <p:nvSpPr>
          <p:cNvPr id="4" name="Title 3"/>
          <p:cNvSpPr>
            <a:spLocks noGrp="1"/>
          </p:cNvSpPr>
          <p:nvPr>
            <p:ph type="title"/>
          </p:nvPr>
        </p:nvSpPr>
        <p:spPr/>
        <p:txBody>
          <a:bodyPr>
            <a:normAutofit/>
          </a:bodyPr>
          <a:lstStyle/>
          <a:p>
            <a:r>
              <a:rPr lang="en-US" dirty="0"/>
              <a:t>Earn Money by Sharing Hard Drive Space</a:t>
            </a: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7895" y="1169505"/>
            <a:ext cx="10121661" cy="4572000"/>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ectangle 4"/>
          <p:cNvSpPr/>
          <p:nvPr/>
        </p:nvSpPr>
        <p:spPr>
          <a:xfrm>
            <a:off x="3684282" y="5911609"/>
            <a:ext cx="4926670" cy="615553"/>
          </a:xfrm>
          <a:prstGeom prst="rect">
            <a:avLst/>
          </a:prstGeom>
        </p:spPr>
        <p:txBody>
          <a:bodyPr wrap="none">
            <a:spAutoFit/>
          </a:bodyPr>
          <a:lstStyle/>
          <a:p>
            <a:r>
              <a:rPr lang="en-US" sz="3400" dirty="0">
                <a:solidFill>
                  <a:schemeClr val="tx2">
                    <a:lumMod val="75000"/>
                  </a:schemeClr>
                </a:solidFill>
                <a:hlinkClick r:id="rId3"/>
              </a:rPr>
              <a:t>https://storj.io/share.html</a:t>
            </a:r>
            <a:r>
              <a:rPr lang="en-US" sz="3400" dirty="0">
                <a:solidFill>
                  <a:schemeClr val="tx2">
                    <a:lumMod val="75000"/>
                  </a:schemeClr>
                </a:solidFill>
              </a:rPr>
              <a:t> </a:t>
            </a:r>
          </a:p>
        </p:txBody>
      </p:sp>
    </p:spTree>
    <p:extLst>
      <p:ext uri="{BB962C8B-B14F-4D97-AF65-F5344CB8AC3E}">
        <p14:creationId xmlns:p14="http://schemas.microsoft.com/office/powerpoint/2010/main" val="15254094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14</a:t>
            </a:fld>
            <a:endParaRPr lang="en-US" dirty="0"/>
          </a:p>
        </p:txBody>
      </p:sp>
      <p:sp>
        <p:nvSpPr>
          <p:cNvPr id="3" name="Content Placeholder 2"/>
          <p:cNvSpPr>
            <a:spLocks noGrp="1"/>
          </p:cNvSpPr>
          <p:nvPr>
            <p:ph idx="1"/>
          </p:nvPr>
        </p:nvSpPr>
        <p:spPr>
          <a:xfrm>
            <a:off x="190413" y="1151121"/>
            <a:ext cx="7123199" cy="5570355"/>
          </a:xfrm>
        </p:spPr>
        <p:txBody>
          <a:bodyPr>
            <a:normAutofit/>
          </a:bodyPr>
          <a:lstStyle/>
          <a:p>
            <a:r>
              <a:rPr lang="en-US" sz="3600" dirty="0">
                <a:solidFill>
                  <a:schemeClr val="tx2">
                    <a:lumMod val="75000"/>
                  </a:schemeClr>
                </a:solidFill>
              </a:rPr>
              <a:t>Decentralized</a:t>
            </a:r>
            <a:r>
              <a:rPr lang="en-US" sz="3600" dirty="0"/>
              <a:t> booking platform</a:t>
            </a:r>
          </a:p>
          <a:p>
            <a:pPr lvl="1"/>
            <a:r>
              <a:rPr lang="en-US" sz="3400" dirty="0"/>
              <a:t>Connects property owners with renters through the blockchain</a:t>
            </a:r>
          </a:p>
          <a:p>
            <a:pPr lvl="1"/>
            <a:r>
              <a:rPr lang="en-US" sz="3400" dirty="0">
                <a:solidFill>
                  <a:schemeClr val="tx2">
                    <a:lumMod val="75000"/>
                  </a:schemeClr>
                </a:solidFill>
                <a:hlinkClick r:id="rId3"/>
              </a:rPr>
              <a:t>https://lockchain.co</a:t>
            </a:r>
            <a:endParaRPr lang="en-US" sz="3400" dirty="0"/>
          </a:p>
          <a:p>
            <a:pPr>
              <a:spcBef>
                <a:spcPts val="1800"/>
              </a:spcBef>
            </a:pPr>
            <a:r>
              <a:rPr lang="en-US" sz="3600" dirty="0"/>
              <a:t>Technology based on Ethereum smart contracts</a:t>
            </a:r>
          </a:p>
          <a:p>
            <a:pPr lvl="1"/>
            <a:r>
              <a:rPr lang="en-US" sz="3400" dirty="0">
                <a:hlinkClick r:id="rId4"/>
              </a:rPr>
              <a:t>https://github.com/LockChainLtd</a:t>
            </a:r>
            <a:endParaRPr lang="en-US" sz="3400" dirty="0"/>
          </a:p>
        </p:txBody>
      </p:sp>
      <p:sp>
        <p:nvSpPr>
          <p:cNvPr id="4" name="Title 3"/>
          <p:cNvSpPr>
            <a:spLocks noGrp="1"/>
          </p:cNvSpPr>
          <p:nvPr>
            <p:ph type="title"/>
          </p:nvPr>
        </p:nvSpPr>
        <p:spPr>
          <a:xfrm>
            <a:off x="188815" y="40341"/>
            <a:ext cx="9791797" cy="1110780"/>
          </a:xfrm>
        </p:spPr>
        <p:txBody>
          <a:bodyPr>
            <a:noAutofit/>
          </a:bodyPr>
          <a:lstStyle/>
          <a:p>
            <a:r>
              <a:rPr lang="en-US" dirty="0"/>
              <a:t>Lockchain – Blockchain Powered Marketplace</a:t>
            </a:r>
          </a:p>
        </p:txBody>
      </p:sp>
      <p:pic>
        <p:nvPicPr>
          <p:cNvPr id="5122" name="Picture 2" descr="C:\Users\FiReDeSiRe\Desktop\Blockchain Camp SoftUni\Day 8\lockchain-696x449cut.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161212" y="1370818"/>
            <a:ext cx="4415715" cy="1897322"/>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5123" name="Picture 3" descr="C:\Users\FiReDeSiRe\Desktop\Blockchain Camp SoftUni\Day 8\1_dspAAg_sboeNvdHNPRN0mQ.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389812" y="3907256"/>
            <a:ext cx="4014288" cy="2377694"/>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2239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15</a:t>
            </a:fld>
            <a:endParaRPr lang="en-US" dirty="0"/>
          </a:p>
        </p:txBody>
      </p:sp>
      <p:sp>
        <p:nvSpPr>
          <p:cNvPr id="4" name="Title 3"/>
          <p:cNvSpPr>
            <a:spLocks noGrp="1"/>
          </p:cNvSpPr>
          <p:nvPr>
            <p:ph type="title"/>
          </p:nvPr>
        </p:nvSpPr>
        <p:spPr/>
        <p:txBody>
          <a:bodyPr>
            <a:normAutofit/>
          </a:bodyPr>
          <a:lstStyle/>
          <a:p>
            <a:r>
              <a:rPr lang="en-US" dirty="0"/>
              <a:t>Lockchain – The Booking Industry Now</a:t>
            </a:r>
          </a:p>
        </p:txBody>
      </p:sp>
      <p:pic>
        <p:nvPicPr>
          <p:cNvPr id="614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81294" y="1173817"/>
            <a:ext cx="8797636" cy="5188350"/>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251451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16</a:t>
            </a:fld>
            <a:endParaRPr lang="en-US" dirty="0"/>
          </a:p>
        </p:txBody>
      </p:sp>
      <p:sp>
        <p:nvSpPr>
          <p:cNvPr id="4" name="Title 3"/>
          <p:cNvSpPr>
            <a:spLocks noGrp="1"/>
          </p:cNvSpPr>
          <p:nvPr>
            <p:ph type="title"/>
          </p:nvPr>
        </p:nvSpPr>
        <p:spPr>
          <a:xfrm>
            <a:off x="188815" y="40341"/>
            <a:ext cx="9867997" cy="1110780"/>
          </a:xfrm>
        </p:spPr>
        <p:txBody>
          <a:bodyPr>
            <a:noAutofit/>
          </a:bodyPr>
          <a:lstStyle/>
          <a:p>
            <a:r>
              <a:rPr lang="en-US" dirty="0"/>
              <a:t>Lockchain – Decentralizing Property Industry</a:t>
            </a:r>
          </a:p>
        </p:txBody>
      </p:sp>
      <p:pic>
        <p:nvPicPr>
          <p:cNvPr id="717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90257" y="1170087"/>
            <a:ext cx="8797636" cy="5154513"/>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496594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17</a:t>
            </a:fld>
            <a:endParaRPr lang="en-US" dirty="0"/>
          </a:p>
        </p:txBody>
      </p:sp>
      <p:sp>
        <p:nvSpPr>
          <p:cNvPr id="4" name="Title 3"/>
          <p:cNvSpPr>
            <a:spLocks noGrp="1"/>
          </p:cNvSpPr>
          <p:nvPr>
            <p:ph type="title"/>
          </p:nvPr>
        </p:nvSpPr>
        <p:spPr/>
        <p:txBody>
          <a:bodyPr>
            <a:normAutofit/>
          </a:bodyPr>
          <a:lstStyle/>
          <a:p>
            <a:r>
              <a:rPr lang="en-US" dirty="0"/>
              <a:t>Lockchain Marketplace</a:t>
            </a: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2943" y="1208814"/>
            <a:ext cx="10805104" cy="49633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2">
            <a:extLst>
              <a:ext uri="{FF2B5EF4-FFF2-40B4-BE49-F238E27FC236}">
                <a16:creationId xmlns:a16="http://schemas.microsoft.com/office/drawing/2014/main" id="{9D5F9094-2F19-43B5-B2F5-2B804049C730}"/>
              </a:ext>
            </a:extLst>
          </p:cNvPr>
          <p:cNvSpPr/>
          <p:nvPr/>
        </p:nvSpPr>
        <p:spPr>
          <a:xfrm>
            <a:off x="4633431" y="6274291"/>
            <a:ext cx="2904128" cy="400110"/>
          </a:xfrm>
          <a:prstGeom prst="rect">
            <a:avLst/>
          </a:prstGeom>
        </p:spPr>
        <p:txBody>
          <a:bodyPr wrap="none">
            <a:spAutoFit/>
          </a:bodyPr>
          <a:lstStyle/>
          <a:p>
            <a:pPr algn="ctr"/>
            <a:r>
              <a:rPr lang="en-US" sz="2000" dirty="0">
                <a:hlinkClick r:id="rId3"/>
              </a:rPr>
              <a:t>https://alpha.lockchain.co</a:t>
            </a:r>
            <a:endParaRPr lang="en-US" sz="2000" dirty="0"/>
          </a:p>
        </p:txBody>
      </p:sp>
    </p:spTree>
    <p:extLst>
      <p:ext uri="{BB962C8B-B14F-4D97-AF65-F5344CB8AC3E}">
        <p14:creationId xmlns:p14="http://schemas.microsoft.com/office/powerpoint/2010/main" val="40174595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18</a:t>
            </a:fld>
            <a:endParaRPr lang="en-US" dirty="0"/>
          </a:p>
        </p:txBody>
      </p:sp>
      <p:sp>
        <p:nvSpPr>
          <p:cNvPr id="3" name="Content Placeholder 2"/>
          <p:cNvSpPr>
            <a:spLocks noGrp="1"/>
          </p:cNvSpPr>
          <p:nvPr>
            <p:ph idx="1"/>
          </p:nvPr>
        </p:nvSpPr>
        <p:spPr>
          <a:xfrm>
            <a:off x="190413" y="1151121"/>
            <a:ext cx="11771399" cy="5570355"/>
          </a:xfrm>
        </p:spPr>
        <p:txBody>
          <a:bodyPr>
            <a:normAutofit/>
          </a:bodyPr>
          <a:lstStyle/>
          <a:p>
            <a:r>
              <a:rPr lang="en-US" sz="3600" dirty="0"/>
              <a:t>Ad exchange built on </a:t>
            </a:r>
            <a:r>
              <a:rPr lang="en-US" sz="3600" dirty="0">
                <a:solidFill>
                  <a:schemeClr val="tx2">
                    <a:lumMod val="75000"/>
                  </a:schemeClr>
                </a:solidFill>
              </a:rPr>
              <a:t>Ethereum smart contracts</a:t>
            </a:r>
          </a:p>
          <a:p>
            <a:r>
              <a:rPr lang="en-US" sz="3600" dirty="0">
                <a:solidFill>
                  <a:schemeClr val="tx2">
                    <a:lumMod val="75000"/>
                  </a:schemeClr>
                </a:solidFill>
              </a:rPr>
              <a:t>DApps</a:t>
            </a:r>
            <a:r>
              <a:rPr lang="en-US" sz="3600" dirty="0"/>
              <a:t> for the publisher, advertiser and AdEx end users</a:t>
            </a:r>
          </a:p>
          <a:p>
            <a:r>
              <a:rPr lang="en-US" sz="3600" dirty="0"/>
              <a:t>Browser-based </a:t>
            </a:r>
            <a:r>
              <a:rPr lang="en-US" sz="3600" dirty="0">
                <a:solidFill>
                  <a:schemeClr val="tx2">
                    <a:lumMod val="75000"/>
                  </a:schemeClr>
                </a:solidFill>
              </a:rPr>
              <a:t>DApps</a:t>
            </a:r>
            <a:r>
              <a:rPr lang="en-US" sz="3600" dirty="0"/>
              <a:t> and easily accessible online</a:t>
            </a:r>
          </a:p>
        </p:txBody>
      </p:sp>
      <p:sp>
        <p:nvSpPr>
          <p:cNvPr id="4" name="Title 3"/>
          <p:cNvSpPr>
            <a:spLocks noGrp="1"/>
          </p:cNvSpPr>
          <p:nvPr>
            <p:ph type="title"/>
          </p:nvPr>
        </p:nvSpPr>
        <p:spPr/>
        <p:txBody>
          <a:bodyPr/>
          <a:lstStyle/>
          <a:p>
            <a:r>
              <a:rPr lang="en-US" dirty="0"/>
              <a:t>AdEx – A Decentralized Ad Exchange</a:t>
            </a:r>
          </a:p>
        </p:txBody>
      </p:sp>
      <p:pic>
        <p:nvPicPr>
          <p:cNvPr id="819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96602" y="3429000"/>
            <a:ext cx="6623808" cy="2385540"/>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Rectangle 5">
            <a:extLst>
              <a:ext uri="{FF2B5EF4-FFF2-40B4-BE49-F238E27FC236}">
                <a16:creationId xmlns:a16="http://schemas.microsoft.com/office/drawing/2014/main" id="{6322EF9E-97B9-482A-9600-2FF8964FB349}"/>
              </a:ext>
            </a:extLst>
          </p:cNvPr>
          <p:cNvSpPr/>
          <p:nvPr/>
        </p:nvSpPr>
        <p:spPr>
          <a:xfrm>
            <a:off x="3133659" y="5920495"/>
            <a:ext cx="6316909" cy="615553"/>
          </a:xfrm>
          <a:prstGeom prst="rect">
            <a:avLst/>
          </a:prstGeom>
        </p:spPr>
        <p:txBody>
          <a:bodyPr wrap="square">
            <a:spAutoFit/>
          </a:bodyPr>
          <a:lstStyle/>
          <a:p>
            <a:pPr algn="ctr"/>
            <a:r>
              <a:rPr lang="en-US" sz="3400" dirty="0">
                <a:solidFill>
                  <a:schemeClr val="tx2">
                    <a:lumMod val="75000"/>
                  </a:schemeClr>
                </a:solidFill>
                <a:hlinkClick r:id="rId4"/>
              </a:rPr>
              <a:t>https://adex.network</a:t>
            </a:r>
            <a:r>
              <a:rPr lang="en-US" sz="3400" dirty="0">
                <a:solidFill>
                  <a:schemeClr val="tx2">
                    <a:lumMod val="75000"/>
                  </a:schemeClr>
                </a:solidFill>
              </a:rPr>
              <a:t> </a:t>
            </a:r>
          </a:p>
        </p:txBody>
      </p:sp>
    </p:spTree>
    <p:extLst>
      <p:ext uri="{BB962C8B-B14F-4D97-AF65-F5344CB8AC3E}">
        <p14:creationId xmlns:p14="http://schemas.microsoft.com/office/powerpoint/2010/main" val="2360100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19</a:t>
            </a:fld>
            <a:endParaRPr lang="en-US" dirty="0"/>
          </a:p>
        </p:txBody>
      </p:sp>
      <p:sp>
        <p:nvSpPr>
          <p:cNvPr id="3" name="Content Placeholder 2"/>
          <p:cNvSpPr>
            <a:spLocks noGrp="1"/>
          </p:cNvSpPr>
          <p:nvPr>
            <p:ph idx="1"/>
          </p:nvPr>
        </p:nvSpPr>
        <p:spPr>
          <a:xfrm>
            <a:off x="190413" y="1151121"/>
            <a:ext cx="5980199" cy="5570355"/>
          </a:xfrm>
        </p:spPr>
        <p:txBody>
          <a:bodyPr>
            <a:normAutofit/>
          </a:bodyPr>
          <a:lstStyle/>
          <a:p>
            <a:r>
              <a:rPr lang="en-US" sz="3600" dirty="0"/>
              <a:t>Existing real-time </a:t>
            </a:r>
            <a:r>
              <a:rPr lang="en-US" sz="3600" dirty="0">
                <a:solidFill>
                  <a:schemeClr val="tx2">
                    <a:lumMod val="75000"/>
                  </a:schemeClr>
                </a:solidFill>
              </a:rPr>
              <a:t>bidding platforms</a:t>
            </a:r>
            <a:r>
              <a:rPr lang="en-US" sz="3600" dirty="0"/>
              <a:t> offer no information about ad bids</a:t>
            </a:r>
          </a:p>
          <a:p>
            <a:r>
              <a:rPr lang="en-US" sz="3600" dirty="0"/>
              <a:t>The solution might be a </a:t>
            </a:r>
            <a:r>
              <a:rPr lang="en-US" sz="3600" dirty="0">
                <a:solidFill>
                  <a:schemeClr val="tx2">
                    <a:lumMod val="75000"/>
                  </a:schemeClr>
                </a:solidFill>
              </a:rPr>
              <a:t>decentralized​ ​exchange</a:t>
            </a:r>
            <a:r>
              <a:rPr lang="en-US" sz="3600" dirty="0"/>
              <a:t>​ ​that ​can​ ​be​ ​audited</a:t>
            </a:r>
          </a:p>
          <a:p>
            <a:endParaRPr lang="en-US" sz="3600" dirty="0"/>
          </a:p>
        </p:txBody>
      </p:sp>
      <p:sp>
        <p:nvSpPr>
          <p:cNvPr id="4" name="Title 3"/>
          <p:cNvSpPr>
            <a:spLocks noGrp="1"/>
          </p:cNvSpPr>
          <p:nvPr>
            <p:ph type="title"/>
          </p:nvPr>
        </p:nvSpPr>
        <p:spPr/>
        <p:txBody>
          <a:bodyPr/>
          <a:lstStyle/>
          <a:p>
            <a:r>
              <a:rPr lang="en-US" noProof="1"/>
              <a:t>AdEx</a:t>
            </a:r>
            <a:r>
              <a:rPr lang="en-US" dirty="0"/>
              <a:t> – Architecture</a:t>
            </a:r>
          </a:p>
        </p:txBody>
      </p:sp>
      <p:pic>
        <p:nvPicPr>
          <p:cNvPr id="921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23012" y="1219200"/>
            <a:ext cx="5334000" cy="4925487"/>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57048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2</a:t>
            </a:fld>
            <a:endParaRPr lang="en-US" dirty="0"/>
          </a:p>
        </p:txBody>
      </p:sp>
      <p:sp>
        <p:nvSpPr>
          <p:cNvPr id="444419" name="Rectangle 3"/>
          <p:cNvSpPr>
            <a:spLocks noGrp="1" noChangeArrowheads="1"/>
          </p:cNvSpPr>
          <p:nvPr>
            <p:ph idx="1"/>
          </p:nvPr>
        </p:nvSpPr>
        <p:spPr>
          <a:xfrm>
            <a:off x="190413" y="1151121"/>
            <a:ext cx="4379999" cy="5570355"/>
          </a:xfrm>
        </p:spPr>
        <p:txBody>
          <a:bodyPr>
            <a:normAutofit/>
          </a:bodyPr>
          <a:lstStyle/>
          <a:p>
            <a:pPr marL="514350" indent="-514350">
              <a:buFont typeface="+mj-lt"/>
              <a:buAutoNum type="arabicPeriod"/>
            </a:pPr>
            <a:r>
              <a:rPr lang="en-US" dirty="0"/>
              <a:t>Decentralized Apps (DApps)</a:t>
            </a:r>
          </a:p>
          <a:p>
            <a:pPr marL="514350" indent="-514350">
              <a:buFont typeface="+mj-lt"/>
              <a:buAutoNum type="arabicPeriod"/>
            </a:pPr>
            <a:r>
              <a:rPr lang="en-US" dirty="0"/>
              <a:t>Notable Blockchain Projects</a:t>
            </a:r>
          </a:p>
          <a:p>
            <a:pPr marL="514350" indent="-514350">
              <a:buFont typeface="+mj-lt"/>
              <a:buAutoNum type="arabicPeriod"/>
            </a:pPr>
            <a:r>
              <a:rPr lang="en-US" dirty="0"/>
              <a:t>Decentralized Prediction Markets</a:t>
            </a:r>
          </a:p>
          <a:p>
            <a:pPr marL="514350" indent="-514350">
              <a:buFont typeface="+mj-lt"/>
              <a:buAutoNum type="arabicPeriod"/>
            </a:pPr>
            <a:r>
              <a:rPr lang="en-US" dirty="0"/>
              <a:t>Anonymous Marketplaces</a:t>
            </a:r>
          </a:p>
        </p:txBody>
      </p:sp>
      <p:sp>
        <p:nvSpPr>
          <p:cNvPr id="444418" name="Rectangle 2"/>
          <p:cNvSpPr>
            <a:spLocks noGrp="1" noChangeArrowheads="1"/>
          </p:cNvSpPr>
          <p:nvPr>
            <p:ph type="title"/>
          </p:nvPr>
        </p:nvSpPr>
        <p:spPr/>
        <p:txBody>
          <a:bodyPr>
            <a:normAutofit/>
          </a:bodyPr>
          <a:lstStyle/>
          <a:p>
            <a:r>
              <a:rPr lang="en-US" dirty="0"/>
              <a:t>Table of Contents</a:t>
            </a:r>
            <a:endParaRPr lang="bg-BG" dirty="0"/>
          </a:p>
        </p:txBody>
      </p:sp>
      <p:pic>
        <p:nvPicPr>
          <p:cNvPr id="6" name="Graphic 5" descr="Books">
            <a:extLst>
              <a:ext uri="{FF2B5EF4-FFF2-40B4-BE49-F238E27FC236}">
                <a16:creationId xmlns:a16="http://schemas.microsoft.com/office/drawing/2014/main" id="{6A324C94-C3F0-49CB-885C-7568BBB40289}"/>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218612" y="4114800"/>
            <a:ext cx="2359035" cy="2359035"/>
          </a:xfrm>
          <a:prstGeom prst="rect">
            <a:avLst/>
          </a:prstGeom>
        </p:spPr>
      </p:pic>
      <p:pic>
        <p:nvPicPr>
          <p:cNvPr id="3" name="Picture 2" descr="C:\Users\FiReDeSiRe\Desktop\Blockchain Camp SoftUni\Day 8\blockchain-w.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323012" y="1050038"/>
            <a:ext cx="4397376" cy="2626929"/>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FiReDeSiRe\Desktop\Blockchain Camp SoftUni\Day 8\sm6yly2bfims3jqhfxe8.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467545" y="4114800"/>
            <a:ext cx="2227067" cy="22270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6986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4441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4441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4441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4419" grpId="0" uiExpand="1"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20</a:t>
            </a:fld>
            <a:endParaRPr lang="en-US" dirty="0"/>
          </a:p>
        </p:txBody>
      </p:sp>
      <p:sp>
        <p:nvSpPr>
          <p:cNvPr id="3" name="Content Placeholder 2"/>
          <p:cNvSpPr>
            <a:spLocks noGrp="1"/>
          </p:cNvSpPr>
          <p:nvPr>
            <p:ph idx="1"/>
          </p:nvPr>
        </p:nvSpPr>
        <p:spPr>
          <a:xfrm>
            <a:off x="190413" y="1151121"/>
            <a:ext cx="6742199" cy="5570355"/>
          </a:xfrm>
        </p:spPr>
        <p:txBody>
          <a:bodyPr>
            <a:normAutofit/>
          </a:bodyPr>
          <a:lstStyle/>
          <a:p>
            <a:r>
              <a:rPr lang="en-US" sz="3600" dirty="0"/>
              <a:t>Dedicated to solving the </a:t>
            </a:r>
            <a:r>
              <a:rPr lang="en-US" sz="3600" dirty="0">
                <a:solidFill>
                  <a:schemeClr val="tx2">
                    <a:lumMod val="75000"/>
                  </a:schemeClr>
                </a:solidFill>
              </a:rPr>
              <a:t>property</a:t>
            </a:r>
            <a:r>
              <a:rPr lang="en-US" sz="3600" dirty="0"/>
              <a:t> problems </a:t>
            </a:r>
          </a:p>
          <a:p>
            <a:r>
              <a:rPr lang="en-US" sz="3600" dirty="0"/>
              <a:t>Purchasing </a:t>
            </a:r>
            <a:r>
              <a:rPr lang="en-US" sz="3600" dirty="0">
                <a:solidFill>
                  <a:schemeClr val="tx2">
                    <a:lumMod val="75000"/>
                  </a:schemeClr>
                </a:solidFill>
              </a:rPr>
              <a:t>property</a:t>
            </a:r>
            <a:r>
              <a:rPr lang="en-US" sz="3600" dirty="0"/>
              <a:t> across the  borders</a:t>
            </a:r>
          </a:p>
          <a:p>
            <a:r>
              <a:rPr lang="en-US" sz="3600" dirty="0">
                <a:solidFill>
                  <a:schemeClr val="tx2">
                    <a:lumMod val="75000"/>
                  </a:schemeClr>
                </a:solidFill>
              </a:rPr>
              <a:t>Propy</a:t>
            </a:r>
            <a:r>
              <a:rPr lang="en-US" sz="3600" dirty="0"/>
              <a:t> integrates </a:t>
            </a:r>
            <a:r>
              <a:rPr lang="en-US" sz="3600" dirty="0">
                <a:solidFill>
                  <a:schemeClr val="tx2">
                    <a:lumMod val="75000"/>
                  </a:schemeClr>
                </a:solidFill>
              </a:rPr>
              <a:t>blockchain </a:t>
            </a:r>
            <a:r>
              <a:rPr lang="en-US" sz="3600" dirty="0"/>
              <a:t>ledger to make title deeds issuance instantly</a:t>
            </a:r>
          </a:p>
          <a:p>
            <a:r>
              <a:rPr lang="en-US" sz="3600" dirty="0">
                <a:hlinkClick r:id="rId3"/>
              </a:rPr>
              <a:t>https://github.com/Propy/</a:t>
            </a:r>
            <a:endParaRPr lang="en-US" sz="3600" dirty="0"/>
          </a:p>
        </p:txBody>
      </p:sp>
      <p:sp>
        <p:nvSpPr>
          <p:cNvPr id="4" name="Title 3"/>
          <p:cNvSpPr>
            <a:spLocks noGrp="1"/>
          </p:cNvSpPr>
          <p:nvPr>
            <p:ph type="title"/>
          </p:nvPr>
        </p:nvSpPr>
        <p:spPr/>
        <p:txBody>
          <a:bodyPr>
            <a:normAutofit/>
          </a:bodyPr>
          <a:lstStyle/>
          <a:p>
            <a:r>
              <a:rPr lang="en-US" noProof="1"/>
              <a:t>Propy</a:t>
            </a:r>
            <a:r>
              <a:rPr lang="en-US" dirty="0"/>
              <a:t> – Find The Best Investment Properties</a:t>
            </a:r>
          </a:p>
        </p:txBody>
      </p:sp>
      <p:pic>
        <p:nvPicPr>
          <p:cNvPr id="10243"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161212" y="1447800"/>
            <a:ext cx="4347308" cy="4191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Rectangle 5">
            <a:extLst>
              <a:ext uri="{FF2B5EF4-FFF2-40B4-BE49-F238E27FC236}">
                <a16:creationId xmlns:a16="http://schemas.microsoft.com/office/drawing/2014/main" id="{6322EF9E-97B9-482A-9600-2FF8964FB349}"/>
              </a:ext>
            </a:extLst>
          </p:cNvPr>
          <p:cNvSpPr/>
          <p:nvPr/>
        </p:nvSpPr>
        <p:spPr>
          <a:xfrm>
            <a:off x="7161212" y="5791200"/>
            <a:ext cx="4347307" cy="615553"/>
          </a:xfrm>
          <a:prstGeom prst="rect">
            <a:avLst/>
          </a:prstGeom>
        </p:spPr>
        <p:txBody>
          <a:bodyPr wrap="square">
            <a:spAutoFit/>
          </a:bodyPr>
          <a:lstStyle/>
          <a:p>
            <a:pPr algn="ctr"/>
            <a:r>
              <a:rPr lang="en-US" sz="3400" dirty="0">
                <a:solidFill>
                  <a:schemeClr val="tx2">
                    <a:lumMod val="75000"/>
                  </a:schemeClr>
                </a:solidFill>
                <a:hlinkClick r:id="rId5"/>
              </a:rPr>
              <a:t>https://propy.com</a:t>
            </a:r>
            <a:r>
              <a:rPr lang="en-US" sz="3400" dirty="0">
                <a:solidFill>
                  <a:schemeClr val="tx2">
                    <a:lumMod val="75000"/>
                  </a:schemeClr>
                </a:solidFill>
              </a:rPr>
              <a:t> </a:t>
            </a:r>
          </a:p>
        </p:txBody>
      </p:sp>
    </p:spTree>
    <p:extLst>
      <p:ext uri="{BB962C8B-B14F-4D97-AF65-F5344CB8AC3E}">
        <p14:creationId xmlns:p14="http://schemas.microsoft.com/office/powerpoint/2010/main" val="8101297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21</a:t>
            </a:fld>
            <a:endParaRPr lang="en-US" dirty="0"/>
          </a:p>
        </p:txBody>
      </p:sp>
      <p:sp>
        <p:nvSpPr>
          <p:cNvPr id="4" name="Title 3"/>
          <p:cNvSpPr>
            <a:spLocks noGrp="1"/>
          </p:cNvSpPr>
          <p:nvPr>
            <p:ph type="title"/>
          </p:nvPr>
        </p:nvSpPr>
        <p:spPr/>
        <p:txBody>
          <a:bodyPr/>
          <a:lstStyle/>
          <a:p>
            <a:r>
              <a:rPr lang="en-US" dirty="0"/>
              <a:t>Propy – Legacy Title Transfer</a:t>
            </a:r>
          </a:p>
        </p:txBody>
      </p:sp>
      <p:pic>
        <p:nvPicPr>
          <p:cNvPr id="1126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19803" y="1219200"/>
            <a:ext cx="6611030" cy="50882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873390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22</a:t>
            </a:fld>
            <a:endParaRPr lang="en-US" dirty="0"/>
          </a:p>
        </p:txBody>
      </p:sp>
      <p:sp>
        <p:nvSpPr>
          <p:cNvPr id="4" name="Title 3"/>
          <p:cNvSpPr>
            <a:spLocks noGrp="1"/>
          </p:cNvSpPr>
          <p:nvPr>
            <p:ph type="title"/>
          </p:nvPr>
        </p:nvSpPr>
        <p:spPr/>
        <p:txBody>
          <a:bodyPr>
            <a:noAutofit/>
          </a:bodyPr>
          <a:lstStyle/>
          <a:p>
            <a:r>
              <a:rPr lang="en-US" dirty="0"/>
              <a:t>Propy – Interaction On The Blockchain</a:t>
            </a:r>
          </a:p>
        </p:txBody>
      </p:sp>
      <p:pic>
        <p:nvPicPr>
          <p:cNvPr id="1229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46393" y="1219201"/>
            <a:ext cx="7696038" cy="51270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907661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23</a:t>
            </a:fld>
            <a:endParaRPr lang="en-US" dirty="0"/>
          </a:p>
        </p:txBody>
      </p:sp>
      <p:sp>
        <p:nvSpPr>
          <p:cNvPr id="3" name="Content Placeholder 2"/>
          <p:cNvSpPr>
            <a:spLocks noGrp="1"/>
          </p:cNvSpPr>
          <p:nvPr>
            <p:ph idx="1"/>
          </p:nvPr>
        </p:nvSpPr>
        <p:spPr>
          <a:xfrm>
            <a:off x="190413" y="1151121"/>
            <a:ext cx="7656599" cy="5570355"/>
          </a:xfrm>
        </p:spPr>
        <p:txBody>
          <a:bodyPr>
            <a:normAutofit fontScale="92500" lnSpcReduction="10000"/>
          </a:bodyPr>
          <a:lstStyle/>
          <a:p>
            <a:r>
              <a:rPr lang="en-US" sz="3600" dirty="0">
                <a:solidFill>
                  <a:schemeClr val="tx2">
                    <a:lumMod val="75000"/>
                  </a:schemeClr>
                </a:solidFill>
              </a:rPr>
              <a:t>Decentralized</a:t>
            </a:r>
            <a:r>
              <a:rPr lang="en-US" sz="3600" dirty="0"/>
              <a:t> blockchain hosting network</a:t>
            </a:r>
          </a:p>
          <a:p>
            <a:pPr lvl="1"/>
            <a:r>
              <a:rPr lang="en-US" sz="3400" dirty="0"/>
              <a:t>Hosts sites and app, like in the cloud</a:t>
            </a:r>
          </a:p>
          <a:p>
            <a:r>
              <a:rPr lang="en-US" sz="3600" dirty="0">
                <a:solidFill>
                  <a:schemeClr val="tx2">
                    <a:lumMod val="75000"/>
                  </a:schemeClr>
                </a:solidFill>
              </a:rPr>
              <a:t>Farmers </a:t>
            </a:r>
            <a:r>
              <a:rPr lang="en-US" sz="3600" dirty="0"/>
              <a:t>provide resources (CPU, HDD, network)</a:t>
            </a:r>
          </a:p>
          <a:p>
            <a:pPr lvl="1"/>
            <a:r>
              <a:rPr lang="en-US" sz="3400" dirty="0"/>
              <a:t>Earn coins for their services</a:t>
            </a:r>
          </a:p>
          <a:p>
            <a:r>
              <a:rPr lang="en-US" sz="3600" dirty="0">
                <a:solidFill>
                  <a:schemeClr val="tx2">
                    <a:lumMod val="75000"/>
                  </a:schemeClr>
                </a:solidFill>
              </a:rPr>
              <a:t>Hosting users </a:t>
            </a:r>
            <a:r>
              <a:rPr lang="en-US" sz="3600" dirty="0"/>
              <a:t>host sites and apps</a:t>
            </a:r>
          </a:p>
          <a:p>
            <a:pPr lvl="1"/>
            <a:r>
              <a:rPr lang="en-US" sz="3400" dirty="0"/>
              <a:t>Pay coins to host site / app / data</a:t>
            </a:r>
            <a:endParaRPr lang="en-US" sz="3400" dirty="0">
              <a:solidFill>
                <a:schemeClr val="tx2">
                  <a:lumMod val="75000"/>
                </a:schemeClr>
              </a:solidFill>
            </a:endParaRPr>
          </a:p>
          <a:p>
            <a:r>
              <a:rPr lang="en-US" sz="3600" dirty="0">
                <a:solidFill>
                  <a:schemeClr val="tx2">
                    <a:lumMod val="75000"/>
                  </a:schemeClr>
                </a:solidFill>
              </a:rPr>
              <a:t>Users</a:t>
            </a:r>
            <a:r>
              <a:rPr lang="en-US" sz="3600" dirty="0"/>
              <a:t> browse the sites in the network</a:t>
            </a:r>
          </a:p>
          <a:p>
            <a:pPr lvl="1"/>
            <a:r>
              <a:rPr lang="en-US" sz="3400" dirty="0">
                <a:solidFill>
                  <a:schemeClr val="tx2">
                    <a:lumMod val="75000"/>
                  </a:schemeClr>
                </a:solidFill>
                <a:hlinkClick r:id="rId3"/>
              </a:rPr>
              <a:t>https://maidsafe.net</a:t>
            </a:r>
            <a:endParaRPr lang="en-US" sz="3600" dirty="0">
              <a:solidFill>
                <a:schemeClr val="tx2">
                  <a:lumMod val="75000"/>
                </a:schemeClr>
              </a:solidFill>
            </a:endParaRPr>
          </a:p>
        </p:txBody>
      </p:sp>
      <p:sp>
        <p:nvSpPr>
          <p:cNvPr id="4" name="Title 3"/>
          <p:cNvSpPr>
            <a:spLocks noGrp="1"/>
          </p:cNvSpPr>
          <p:nvPr>
            <p:ph type="title"/>
          </p:nvPr>
        </p:nvSpPr>
        <p:spPr/>
        <p:txBody>
          <a:bodyPr>
            <a:normAutofit/>
          </a:bodyPr>
          <a:lstStyle/>
          <a:p>
            <a:r>
              <a:rPr lang="en-US" dirty="0" err="1"/>
              <a:t>MaidSafe</a:t>
            </a:r>
            <a:r>
              <a:rPr lang="en-US" dirty="0"/>
              <a:t> – Blockchain App Hosting</a:t>
            </a:r>
          </a:p>
        </p:txBody>
      </p:sp>
      <p:pic>
        <p:nvPicPr>
          <p:cNvPr id="15362"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226401" y="3317856"/>
            <a:ext cx="3213223" cy="28543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363" name="Picture 3" descr="C:\Users\FiReDeSiRe\Desktop\Blockchain Camp SoftUni\Day 8\images.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226401" y="1644410"/>
            <a:ext cx="3213223" cy="10305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8971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24</a:t>
            </a:fld>
            <a:endParaRPr lang="en-US" dirty="0"/>
          </a:p>
        </p:txBody>
      </p:sp>
      <p:sp>
        <p:nvSpPr>
          <p:cNvPr id="3" name="Content Placeholder 2"/>
          <p:cNvSpPr>
            <a:spLocks noGrp="1"/>
          </p:cNvSpPr>
          <p:nvPr>
            <p:ph idx="1"/>
          </p:nvPr>
        </p:nvSpPr>
        <p:spPr>
          <a:xfrm>
            <a:off x="190413" y="1151121"/>
            <a:ext cx="7504199" cy="5570355"/>
          </a:xfrm>
        </p:spPr>
        <p:txBody>
          <a:bodyPr>
            <a:normAutofit fontScale="92500" lnSpcReduction="20000"/>
          </a:bodyPr>
          <a:lstStyle/>
          <a:p>
            <a:pPr marL="304747" lvl="1" indent="-304747">
              <a:lnSpc>
                <a:spcPct val="115000"/>
              </a:lnSpc>
              <a:buClr>
                <a:srgbClr val="F2B254"/>
              </a:buClr>
              <a:buSzPct val="100000"/>
            </a:pPr>
            <a:r>
              <a:rPr lang="en-US" sz="3900" dirty="0">
                <a:solidFill>
                  <a:schemeClr val="tx2">
                    <a:lumMod val="75000"/>
                  </a:schemeClr>
                </a:solidFill>
              </a:rPr>
              <a:t>Proof of Resource</a:t>
            </a:r>
          </a:p>
          <a:p>
            <a:pPr lvl="1">
              <a:lnSpc>
                <a:spcPct val="115000"/>
              </a:lnSpc>
            </a:pPr>
            <a:r>
              <a:rPr lang="en-US" sz="3700" dirty="0"/>
              <a:t>Checked by the network to make sure that the </a:t>
            </a:r>
            <a:r>
              <a:rPr lang="en-US" sz="3900" dirty="0">
                <a:solidFill>
                  <a:schemeClr val="tx2">
                    <a:lumMod val="75000"/>
                  </a:schemeClr>
                </a:solidFill>
              </a:rPr>
              <a:t>resource</a:t>
            </a:r>
            <a:r>
              <a:rPr lang="en-US" sz="3700" dirty="0"/>
              <a:t> is still available</a:t>
            </a:r>
          </a:p>
          <a:p>
            <a:pPr marL="304747" lvl="1" indent="-304747">
              <a:lnSpc>
                <a:spcPct val="115000"/>
              </a:lnSpc>
              <a:buClr>
                <a:srgbClr val="F2B254"/>
              </a:buClr>
              <a:buSzPct val="100000"/>
            </a:pPr>
            <a:r>
              <a:rPr lang="en-US" sz="3900" dirty="0">
                <a:solidFill>
                  <a:schemeClr val="tx2">
                    <a:lumMod val="75000"/>
                  </a:schemeClr>
                </a:solidFill>
              </a:rPr>
              <a:t>A new market place  </a:t>
            </a:r>
          </a:p>
          <a:p>
            <a:pPr lvl="1">
              <a:lnSpc>
                <a:spcPct val="115000"/>
              </a:lnSpc>
            </a:pPr>
            <a:r>
              <a:rPr lang="en-US" sz="3700" dirty="0"/>
              <a:t>Payment going directly to the application developer</a:t>
            </a:r>
          </a:p>
          <a:p>
            <a:pPr lvl="1">
              <a:lnSpc>
                <a:spcPct val="115000"/>
              </a:lnSpc>
            </a:pPr>
            <a:r>
              <a:rPr lang="en-US" sz="3700" dirty="0"/>
              <a:t>A </a:t>
            </a:r>
            <a:r>
              <a:rPr lang="en-US" sz="3900" dirty="0">
                <a:solidFill>
                  <a:schemeClr val="tx2">
                    <a:lumMod val="75000"/>
                  </a:schemeClr>
                </a:solidFill>
              </a:rPr>
              <a:t>market </a:t>
            </a:r>
            <a:r>
              <a:rPr lang="en-US" sz="3700" dirty="0"/>
              <a:t>of buyers and sellers – farmers can </a:t>
            </a:r>
            <a:r>
              <a:rPr lang="en-US" sz="3900" dirty="0">
                <a:solidFill>
                  <a:schemeClr val="tx2">
                    <a:lumMod val="75000"/>
                  </a:schemeClr>
                </a:solidFill>
              </a:rPr>
              <a:t>sell</a:t>
            </a:r>
            <a:r>
              <a:rPr lang="en-US" sz="3700" dirty="0"/>
              <a:t> the coins they earn for another </a:t>
            </a:r>
            <a:r>
              <a:rPr lang="en-US" sz="3900" dirty="0">
                <a:solidFill>
                  <a:schemeClr val="tx2">
                    <a:lumMod val="75000"/>
                  </a:schemeClr>
                </a:solidFill>
              </a:rPr>
              <a:t>currency</a:t>
            </a:r>
          </a:p>
          <a:p>
            <a:endParaRPr lang="en-US" sz="3600" dirty="0"/>
          </a:p>
        </p:txBody>
      </p:sp>
      <p:sp>
        <p:nvSpPr>
          <p:cNvPr id="4" name="Title 3"/>
          <p:cNvSpPr>
            <a:spLocks noGrp="1"/>
          </p:cNvSpPr>
          <p:nvPr>
            <p:ph type="title"/>
          </p:nvPr>
        </p:nvSpPr>
        <p:spPr/>
        <p:txBody>
          <a:bodyPr>
            <a:normAutofit/>
          </a:bodyPr>
          <a:lstStyle/>
          <a:p>
            <a:r>
              <a:rPr lang="en-US" dirty="0" err="1"/>
              <a:t>MaidSafe</a:t>
            </a:r>
            <a:r>
              <a:rPr lang="en-US" dirty="0"/>
              <a:t> Network</a:t>
            </a:r>
          </a:p>
        </p:txBody>
      </p:sp>
      <p:pic>
        <p:nvPicPr>
          <p:cNvPr id="1638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290229" y="1219200"/>
            <a:ext cx="2985783" cy="27243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6387"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290229" y="4434831"/>
            <a:ext cx="2985783" cy="19548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14952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25</a:t>
            </a:fld>
            <a:endParaRPr lang="en-US" dirty="0"/>
          </a:p>
        </p:txBody>
      </p:sp>
      <p:sp>
        <p:nvSpPr>
          <p:cNvPr id="3" name="Content Placeholder 2"/>
          <p:cNvSpPr>
            <a:spLocks noGrp="1"/>
          </p:cNvSpPr>
          <p:nvPr>
            <p:ph idx="1"/>
          </p:nvPr>
        </p:nvSpPr>
        <p:spPr>
          <a:xfrm>
            <a:off x="190413" y="1151121"/>
            <a:ext cx="6742199" cy="5570355"/>
          </a:xfrm>
        </p:spPr>
        <p:txBody>
          <a:bodyPr>
            <a:normAutofit/>
          </a:bodyPr>
          <a:lstStyle/>
          <a:p>
            <a:r>
              <a:rPr lang="en-US" sz="3600" dirty="0"/>
              <a:t>Prediction </a:t>
            </a:r>
            <a:r>
              <a:rPr lang="en-US" sz="3600" dirty="0">
                <a:solidFill>
                  <a:schemeClr val="tx2">
                    <a:lumMod val="75000"/>
                  </a:schemeClr>
                </a:solidFill>
              </a:rPr>
              <a:t>market platform</a:t>
            </a:r>
          </a:p>
          <a:p>
            <a:r>
              <a:rPr lang="en-US" sz="3600" dirty="0"/>
              <a:t>You buy virtual shares but you can earn </a:t>
            </a:r>
            <a:r>
              <a:rPr lang="en-US" sz="3600" dirty="0">
                <a:solidFill>
                  <a:schemeClr val="tx2">
                    <a:lumMod val="75000"/>
                  </a:schemeClr>
                </a:solidFill>
              </a:rPr>
              <a:t>real money</a:t>
            </a:r>
          </a:p>
          <a:p>
            <a:r>
              <a:rPr lang="en-US" sz="3600" dirty="0">
                <a:solidFill>
                  <a:schemeClr val="tx2">
                    <a:lumMod val="75000"/>
                  </a:schemeClr>
                </a:solidFill>
              </a:rPr>
              <a:t>Prediction markets </a:t>
            </a:r>
            <a:r>
              <a:rPr lang="en-US" sz="3600" dirty="0"/>
              <a:t>rests in the idea of the "The Wisdom of the Crowd"</a:t>
            </a:r>
          </a:p>
          <a:p>
            <a:r>
              <a:rPr lang="en-US" sz="3600" dirty="0">
                <a:solidFill>
                  <a:schemeClr val="tx2">
                    <a:lumMod val="75000"/>
                  </a:schemeClr>
                </a:solidFill>
                <a:hlinkClick r:id="rId3"/>
              </a:rPr>
              <a:t>https://www.augur.net</a:t>
            </a:r>
            <a:endParaRPr lang="en-US" sz="3600" dirty="0"/>
          </a:p>
        </p:txBody>
      </p:sp>
      <p:sp>
        <p:nvSpPr>
          <p:cNvPr id="4" name="Title 3"/>
          <p:cNvSpPr>
            <a:spLocks noGrp="1"/>
          </p:cNvSpPr>
          <p:nvPr>
            <p:ph type="title"/>
          </p:nvPr>
        </p:nvSpPr>
        <p:spPr/>
        <p:txBody>
          <a:bodyPr>
            <a:normAutofit/>
          </a:bodyPr>
          <a:lstStyle/>
          <a:p>
            <a:r>
              <a:rPr lang="en-US" dirty="0"/>
              <a:t>Augur – Decentralized Prediction Markets</a:t>
            </a:r>
          </a:p>
        </p:txBody>
      </p:sp>
      <p:pic>
        <p:nvPicPr>
          <p:cNvPr id="17410"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161212" y="1371674"/>
            <a:ext cx="4320362" cy="17804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412"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191950" y="3710348"/>
            <a:ext cx="4320363" cy="25416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85937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26</a:t>
            </a:fld>
            <a:endParaRPr lang="en-US" dirty="0"/>
          </a:p>
        </p:txBody>
      </p:sp>
      <p:sp>
        <p:nvSpPr>
          <p:cNvPr id="4" name="Title 3"/>
          <p:cNvSpPr>
            <a:spLocks noGrp="1"/>
          </p:cNvSpPr>
          <p:nvPr>
            <p:ph type="title"/>
          </p:nvPr>
        </p:nvSpPr>
        <p:spPr>
          <a:xfrm>
            <a:off x="150812" y="-27992"/>
            <a:ext cx="9753600" cy="1110780"/>
          </a:xfrm>
        </p:spPr>
        <p:txBody>
          <a:bodyPr>
            <a:normAutofit fontScale="90000"/>
          </a:bodyPr>
          <a:lstStyle/>
          <a:p>
            <a:r>
              <a:rPr lang="en-US" dirty="0"/>
              <a:t>Augur – Outline Of Actions in a Prediction Market</a:t>
            </a:r>
          </a:p>
        </p:txBody>
      </p:sp>
      <p:pic>
        <p:nvPicPr>
          <p:cNvPr id="7"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79612" y="1022917"/>
            <a:ext cx="7924800" cy="5600323"/>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032310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27</a:t>
            </a:fld>
            <a:endParaRPr lang="en-US" dirty="0"/>
          </a:p>
        </p:txBody>
      </p:sp>
      <p:sp>
        <p:nvSpPr>
          <p:cNvPr id="3" name="Content Placeholder 2"/>
          <p:cNvSpPr>
            <a:spLocks noGrp="1"/>
          </p:cNvSpPr>
          <p:nvPr>
            <p:ph idx="1"/>
          </p:nvPr>
        </p:nvSpPr>
        <p:spPr>
          <a:xfrm>
            <a:off x="190413" y="1151121"/>
            <a:ext cx="6742199" cy="5570355"/>
          </a:xfrm>
        </p:spPr>
        <p:txBody>
          <a:bodyPr>
            <a:normAutofit/>
          </a:bodyPr>
          <a:lstStyle/>
          <a:p>
            <a:r>
              <a:rPr lang="en-US" sz="3600" dirty="0"/>
              <a:t>Hosting and interfacing with decentralized </a:t>
            </a:r>
            <a:r>
              <a:rPr lang="en-US" sz="3600" dirty="0">
                <a:solidFill>
                  <a:schemeClr val="tx2">
                    <a:lumMod val="75000"/>
                  </a:schemeClr>
                </a:solidFill>
              </a:rPr>
              <a:t>prediction markets</a:t>
            </a:r>
          </a:p>
          <a:p>
            <a:r>
              <a:rPr lang="en-US" sz="3600" dirty="0"/>
              <a:t>Incorporating </a:t>
            </a:r>
            <a:r>
              <a:rPr lang="en-US" sz="3600" dirty="0">
                <a:solidFill>
                  <a:schemeClr val="tx2">
                    <a:lumMod val="75000"/>
                  </a:schemeClr>
                </a:solidFill>
              </a:rPr>
              <a:t>reliable data </a:t>
            </a:r>
            <a:r>
              <a:rPr lang="en-US" sz="3600" dirty="0"/>
              <a:t>into the system</a:t>
            </a:r>
          </a:p>
          <a:p>
            <a:r>
              <a:rPr lang="en-US" sz="3600" dirty="0">
                <a:solidFill>
                  <a:schemeClr val="tx2">
                    <a:lumMod val="75000"/>
                  </a:schemeClr>
                </a:solidFill>
              </a:rPr>
              <a:t>Gnosis</a:t>
            </a:r>
            <a:r>
              <a:rPr lang="en-US" sz="3600" dirty="0"/>
              <a:t> allows references from external platforms to settle outcome of an event</a:t>
            </a:r>
          </a:p>
        </p:txBody>
      </p:sp>
      <p:sp>
        <p:nvSpPr>
          <p:cNvPr id="4" name="Title 3"/>
          <p:cNvSpPr>
            <a:spLocks noGrp="1"/>
          </p:cNvSpPr>
          <p:nvPr>
            <p:ph type="title"/>
          </p:nvPr>
        </p:nvSpPr>
        <p:spPr/>
        <p:txBody>
          <a:bodyPr/>
          <a:lstStyle/>
          <a:p>
            <a:r>
              <a:rPr lang="en-US" dirty="0"/>
              <a:t>Gnosis – Crowdsourced Wisdom</a:t>
            </a:r>
          </a:p>
        </p:txBody>
      </p:sp>
      <p:pic>
        <p:nvPicPr>
          <p:cNvPr id="205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85012" y="1524166"/>
            <a:ext cx="4461887" cy="2904436"/>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Rectangle 5">
            <a:extLst>
              <a:ext uri="{FF2B5EF4-FFF2-40B4-BE49-F238E27FC236}">
                <a16:creationId xmlns:a16="http://schemas.microsoft.com/office/drawing/2014/main" id="{6322EF9E-97B9-482A-9600-2FF8964FB349}"/>
              </a:ext>
            </a:extLst>
          </p:cNvPr>
          <p:cNvSpPr/>
          <p:nvPr/>
        </p:nvSpPr>
        <p:spPr>
          <a:xfrm>
            <a:off x="7602441" y="4572000"/>
            <a:ext cx="3427028" cy="615553"/>
          </a:xfrm>
          <a:prstGeom prst="rect">
            <a:avLst/>
          </a:prstGeom>
        </p:spPr>
        <p:txBody>
          <a:bodyPr wrap="none">
            <a:spAutoFit/>
          </a:bodyPr>
          <a:lstStyle/>
          <a:p>
            <a:r>
              <a:rPr lang="en-US" sz="3400" dirty="0">
                <a:solidFill>
                  <a:schemeClr val="tx2">
                    <a:lumMod val="75000"/>
                  </a:schemeClr>
                </a:solidFill>
                <a:hlinkClick r:id="rId4"/>
              </a:rPr>
              <a:t>https://gnosis.pm</a:t>
            </a:r>
            <a:r>
              <a:rPr lang="en-US" sz="3400" dirty="0">
                <a:solidFill>
                  <a:schemeClr val="tx2">
                    <a:lumMod val="75000"/>
                  </a:schemeClr>
                </a:solidFill>
              </a:rPr>
              <a:t> </a:t>
            </a:r>
          </a:p>
        </p:txBody>
      </p:sp>
    </p:spTree>
    <p:extLst>
      <p:ext uri="{BB962C8B-B14F-4D97-AF65-F5344CB8AC3E}">
        <p14:creationId xmlns:p14="http://schemas.microsoft.com/office/powerpoint/2010/main" val="3431487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28</a:t>
            </a:fld>
            <a:endParaRPr lang="en-US" dirty="0"/>
          </a:p>
        </p:txBody>
      </p:sp>
      <p:sp>
        <p:nvSpPr>
          <p:cNvPr id="3" name="Content Placeholder 2"/>
          <p:cNvSpPr>
            <a:spLocks noGrp="1"/>
          </p:cNvSpPr>
          <p:nvPr>
            <p:ph idx="1"/>
          </p:nvPr>
        </p:nvSpPr>
        <p:spPr>
          <a:xfrm>
            <a:off x="190413" y="1151121"/>
            <a:ext cx="6284999" cy="5570355"/>
          </a:xfrm>
        </p:spPr>
        <p:txBody>
          <a:bodyPr>
            <a:normAutofit fontScale="92500"/>
          </a:bodyPr>
          <a:lstStyle/>
          <a:p>
            <a:r>
              <a:rPr lang="en-US" sz="3200" dirty="0"/>
              <a:t>Ethereum allows to run </a:t>
            </a:r>
            <a:r>
              <a:rPr lang="en-US" sz="3200" dirty="0">
                <a:solidFill>
                  <a:schemeClr val="tx2">
                    <a:lumMod val="75000"/>
                  </a:schemeClr>
                </a:solidFill>
              </a:rPr>
              <a:t>decentralized</a:t>
            </a:r>
            <a:r>
              <a:rPr lang="en-US" sz="3200" dirty="0"/>
              <a:t> code </a:t>
            </a:r>
            <a:r>
              <a:rPr lang="en-US" sz="3200" dirty="0">
                <a:solidFill>
                  <a:schemeClr val="tx2">
                    <a:lumMod val="75000"/>
                  </a:schemeClr>
                </a:solidFill>
              </a:rPr>
              <a:t>with smart contracts</a:t>
            </a:r>
          </a:p>
          <a:p>
            <a:r>
              <a:rPr lang="en-US" sz="3200" dirty="0"/>
              <a:t>IPFS allows to store static files in a </a:t>
            </a:r>
            <a:r>
              <a:rPr lang="en-US" sz="3200" dirty="0">
                <a:solidFill>
                  <a:schemeClr val="tx2">
                    <a:lumMod val="75000"/>
                  </a:schemeClr>
                </a:solidFill>
              </a:rPr>
              <a:t>distributed</a:t>
            </a:r>
            <a:r>
              <a:rPr lang="en-US" sz="3200" dirty="0"/>
              <a:t> file system</a:t>
            </a:r>
          </a:p>
          <a:p>
            <a:r>
              <a:rPr lang="en-US" sz="3200" dirty="0" err="1"/>
              <a:t>GnosisDB</a:t>
            </a:r>
            <a:r>
              <a:rPr lang="en-US" sz="3200" dirty="0"/>
              <a:t> tries to compensate the shortcomings of </a:t>
            </a:r>
            <a:r>
              <a:rPr lang="en-US" sz="3200" dirty="0" err="1">
                <a:solidFill>
                  <a:schemeClr val="tx2">
                    <a:lumMod val="75000"/>
                  </a:schemeClr>
                </a:solidFill>
              </a:rPr>
              <a:t>Ethereum</a:t>
            </a:r>
            <a:r>
              <a:rPr lang="en-US" sz="3200" dirty="0"/>
              <a:t> and IPFS</a:t>
            </a:r>
          </a:p>
          <a:p>
            <a:r>
              <a:rPr lang="en-US" sz="3200" dirty="0"/>
              <a:t>GNODEX is a </a:t>
            </a:r>
            <a:r>
              <a:rPr lang="en-US" sz="3200" dirty="0">
                <a:solidFill>
                  <a:schemeClr val="tx2">
                    <a:lumMod val="75000"/>
                  </a:schemeClr>
                </a:solidFill>
              </a:rPr>
              <a:t>decentralized</a:t>
            </a:r>
            <a:r>
              <a:rPr lang="en-US" sz="3200" dirty="0"/>
              <a:t> exchange to trade </a:t>
            </a:r>
            <a:r>
              <a:rPr lang="en-US" sz="3200" dirty="0">
                <a:solidFill>
                  <a:schemeClr val="tx2">
                    <a:lumMod val="75000"/>
                  </a:schemeClr>
                </a:solidFill>
              </a:rPr>
              <a:t>predictive assets</a:t>
            </a:r>
          </a:p>
        </p:txBody>
      </p:sp>
      <p:sp>
        <p:nvSpPr>
          <p:cNvPr id="4" name="Title 3"/>
          <p:cNvSpPr>
            <a:spLocks noGrp="1"/>
          </p:cNvSpPr>
          <p:nvPr>
            <p:ph type="title"/>
          </p:nvPr>
        </p:nvSpPr>
        <p:spPr/>
        <p:txBody>
          <a:bodyPr/>
          <a:lstStyle/>
          <a:p>
            <a:r>
              <a:rPr lang="en-US" dirty="0"/>
              <a:t>Gnosis Architecture</a:t>
            </a:r>
          </a:p>
        </p:txBody>
      </p:sp>
      <p:pic>
        <p:nvPicPr>
          <p:cNvPr id="307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51612" y="1612272"/>
            <a:ext cx="5018020" cy="3289429"/>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84503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29</a:t>
            </a:fld>
            <a:endParaRPr lang="en-US" dirty="0"/>
          </a:p>
        </p:txBody>
      </p:sp>
      <p:sp>
        <p:nvSpPr>
          <p:cNvPr id="4" name="Title 3"/>
          <p:cNvSpPr>
            <a:spLocks noGrp="1"/>
          </p:cNvSpPr>
          <p:nvPr>
            <p:ph type="title"/>
          </p:nvPr>
        </p:nvSpPr>
        <p:spPr/>
        <p:txBody>
          <a:bodyPr/>
          <a:lstStyle/>
          <a:p>
            <a:r>
              <a:rPr lang="de-DE" dirty="0"/>
              <a:t>Augur vs. Gnosis </a:t>
            </a:r>
            <a:r>
              <a:rPr lang="de-DE" dirty="0" err="1"/>
              <a:t>Comparison</a:t>
            </a:r>
            <a:endParaRPr lang="de-DE" dirty="0"/>
          </a:p>
        </p:txBody>
      </p:sp>
      <p:pic>
        <p:nvPicPr>
          <p:cNvPr id="409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65212" y="1230439"/>
            <a:ext cx="9861310" cy="52622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926176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838171" y="5427800"/>
            <a:ext cx="10363200" cy="820600"/>
          </a:xfrm>
        </p:spPr>
        <p:txBody>
          <a:bodyPr/>
          <a:lstStyle/>
          <a:p>
            <a:r>
              <a:rPr lang="en-US" dirty="0"/>
              <a:t>Decentralized Apps</a:t>
            </a:r>
          </a:p>
        </p:txBody>
      </p:sp>
      <p:pic>
        <p:nvPicPr>
          <p:cNvPr id="1026" name="Picture 2" descr="C:\Users\FiReDeSiRe\Desktop\Blockchain Camp SoftUni\Day 8\Screen-Shot-2016-02-24-at-10.42.13-AM-e145632860021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6262" y="1191904"/>
            <a:ext cx="7627019" cy="38643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879524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30</a:t>
            </a:fld>
            <a:endParaRPr lang="en-US" dirty="0"/>
          </a:p>
        </p:txBody>
      </p:sp>
      <p:sp>
        <p:nvSpPr>
          <p:cNvPr id="3" name="Content Placeholder 2"/>
          <p:cNvSpPr>
            <a:spLocks noGrp="1"/>
          </p:cNvSpPr>
          <p:nvPr>
            <p:ph idx="1"/>
          </p:nvPr>
        </p:nvSpPr>
        <p:spPr>
          <a:xfrm>
            <a:off x="190413" y="1219200"/>
            <a:ext cx="6818399" cy="5502276"/>
          </a:xfrm>
        </p:spPr>
        <p:txBody>
          <a:bodyPr>
            <a:normAutofit/>
          </a:bodyPr>
          <a:lstStyle/>
          <a:p>
            <a:r>
              <a:rPr lang="de-DE" dirty="0">
                <a:solidFill>
                  <a:schemeClr val="tx2">
                    <a:lumMod val="75000"/>
                  </a:schemeClr>
                </a:solidFill>
              </a:rPr>
              <a:t>Decentralized</a:t>
            </a:r>
            <a:r>
              <a:rPr lang="de-DE" dirty="0"/>
              <a:t> autonomous organization </a:t>
            </a:r>
            <a:r>
              <a:rPr lang="de-DE" dirty="0">
                <a:solidFill>
                  <a:schemeClr val="tx2">
                    <a:lumMod val="75000"/>
                  </a:schemeClr>
                </a:solidFill>
              </a:rPr>
              <a:t>(DAO) </a:t>
            </a:r>
          </a:p>
          <a:p>
            <a:r>
              <a:rPr lang="en-US" dirty="0"/>
              <a:t>Aragon – </a:t>
            </a:r>
            <a:r>
              <a:rPr lang="en-US" dirty="0">
                <a:solidFill>
                  <a:schemeClr val="tx2">
                    <a:lumMod val="75000"/>
                  </a:schemeClr>
                </a:solidFill>
              </a:rPr>
              <a:t>decentralized</a:t>
            </a:r>
            <a:r>
              <a:rPr lang="en-US" dirty="0"/>
              <a:t> organizations are more efficient than centralized</a:t>
            </a:r>
          </a:p>
          <a:p>
            <a:r>
              <a:rPr lang="en-US" dirty="0"/>
              <a:t>Ability to wrap and unwrap tokens in </a:t>
            </a:r>
            <a:r>
              <a:rPr lang="en-US" dirty="0">
                <a:solidFill>
                  <a:schemeClr val="tx2">
                    <a:lumMod val="75000"/>
                  </a:schemeClr>
                </a:solidFill>
              </a:rPr>
              <a:t>voting</a:t>
            </a:r>
            <a:r>
              <a:rPr lang="en-US" dirty="0"/>
              <a:t> and </a:t>
            </a:r>
            <a:r>
              <a:rPr lang="en-US" dirty="0">
                <a:solidFill>
                  <a:schemeClr val="tx2">
                    <a:lumMod val="75000"/>
                  </a:schemeClr>
                </a:solidFill>
              </a:rPr>
              <a:t>ownership</a:t>
            </a:r>
            <a:r>
              <a:rPr lang="en-US" dirty="0"/>
              <a:t> entity</a:t>
            </a:r>
          </a:p>
          <a:p>
            <a:r>
              <a:rPr lang="en-US" dirty="0">
                <a:solidFill>
                  <a:schemeClr val="tx2">
                    <a:lumMod val="75000"/>
                  </a:schemeClr>
                </a:solidFill>
                <a:hlinkClick r:id="rId3"/>
              </a:rPr>
              <a:t>https://aragon.one</a:t>
            </a:r>
            <a:endParaRPr lang="en-US" dirty="0"/>
          </a:p>
        </p:txBody>
      </p:sp>
      <p:sp>
        <p:nvSpPr>
          <p:cNvPr id="4" name="Title 3"/>
          <p:cNvSpPr>
            <a:spLocks noGrp="1"/>
          </p:cNvSpPr>
          <p:nvPr>
            <p:ph type="title"/>
          </p:nvPr>
        </p:nvSpPr>
        <p:spPr>
          <a:xfrm>
            <a:off x="188815" y="40341"/>
            <a:ext cx="9639397" cy="1110780"/>
          </a:xfrm>
        </p:spPr>
        <p:txBody>
          <a:bodyPr>
            <a:noAutofit/>
          </a:bodyPr>
          <a:lstStyle/>
          <a:p>
            <a:r>
              <a:rPr lang="en-US" sz="3800" dirty="0"/>
              <a:t>Aragon – Fighting for the Freedom to Organize</a:t>
            </a:r>
          </a:p>
        </p:txBody>
      </p:sp>
      <p:pic>
        <p:nvPicPr>
          <p:cNvPr id="8195" name="Picture 3" descr="C:\Documents and Settings\FireDesire\Desktop\aragon-696x449.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936881" y="1708999"/>
            <a:ext cx="4339131" cy="279923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6482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31</a:t>
            </a:fld>
            <a:endParaRPr lang="en-US" dirty="0"/>
          </a:p>
        </p:txBody>
      </p:sp>
      <p:sp>
        <p:nvSpPr>
          <p:cNvPr id="3" name="Content Placeholder 2"/>
          <p:cNvSpPr>
            <a:spLocks noGrp="1"/>
          </p:cNvSpPr>
          <p:nvPr>
            <p:ph idx="1"/>
          </p:nvPr>
        </p:nvSpPr>
        <p:spPr>
          <a:xfrm>
            <a:off x="190413" y="990600"/>
            <a:ext cx="4608599" cy="5730876"/>
          </a:xfrm>
        </p:spPr>
        <p:txBody>
          <a:bodyPr>
            <a:normAutofit/>
          </a:bodyPr>
          <a:lstStyle/>
          <a:p>
            <a:r>
              <a:rPr lang="en-US" sz="3200" dirty="0"/>
              <a:t>With </a:t>
            </a:r>
            <a:r>
              <a:rPr lang="en-US" sz="3200" dirty="0">
                <a:solidFill>
                  <a:schemeClr val="tx2">
                    <a:lumMod val="75000"/>
                  </a:schemeClr>
                </a:solidFill>
              </a:rPr>
              <a:t>Aragon</a:t>
            </a:r>
            <a:r>
              <a:rPr lang="en-US" sz="3200" dirty="0"/>
              <a:t> you can</a:t>
            </a:r>
          </a:p>
          <a:p>
            <a:pPr lvl="1"/>
            <a:r>
              <a:rPr lang="en-US" sz="3000" dirty="0"/>
              <a:t>Easily create a company</a:t>
            </a:r>
          </a:p>
          <a:p>
            <a:pPr lvl="1"/>
            <a:r>
              <a:rPr lang="en-US" sz="3000" dirty="0"/>
              <a:t>Own, manage and transfer your shares </a:t>
            </a:r>
          </a:p>
          <a:p>
            <a:pPr lvl="1"/>
            <a:r>
              <a:rPr lang="en-US" sz="3000" dirty="0"/>
              <a:t>Raise capital from anywhere in the world</a:t>
            </a:r>
          </a:p>
          <a:p>
            <a:r>
              <a:rPr lang="en-US" sz="3200" dirty="0"/>
              <a:t>Easy integration with</a:t>
            </a:r>
          </a:p>
          <a:p>
            <a:pPr lvl="1"/>
            <a:r>
              <a:rPr lang="en-US" sz="3000" dirty="0">
                <a:solidFill>
                  <a:schemeClr val="tx2">
                    <a:lumMod val="75000"/>
                  </a:schemeClr>
                </a:solidFill>
              </a:rPr>
              <a:t>Electron </a:t>
            </a:r>
          </a:p>
          <a:p>
            <a:pPr lvl="1"/>
            <a:r>
              <a:rPr lang="en-US" sz="3000" dirty="0">
                <a:solidFill>
                  <a:schemeClr val="tx2">
                    <a:lumMod val="75000"/>
                  </a:schemeClr>
                </a:solidFill>
              </a:rPr>
              <a:t>MetaMask</a:t>
            </a:r>
          </a:p>
        </p:txBody>
      </p:sp>
      <p:sp>
        <p:nvSpPr>
          <p:cNvPr id="4" name="Title 3"/>
          <p:cNvSpPr>
            <a:spLocks noGrp="1"/>
          </p:cNvSpPr>
          <p:nvPr>
            <p:ph type="title"/>
          </p:nvPr>
        </p:nvSpPr>
        <p:spPr/>
        <p:txBody>
          <a:bodyPr/>
          <a:lstStyle/>
          <a:p>
            <a:r>
              <a:rPr lang="en-US" dirty="0"/>
              <a:t>Introducing Aragon DApp</a:t>
            </a:r>
          </a:p>
        </p:txBody>
      </p:sp>
      <p:pic>
        <p:nvPicPr>
          <p:cNvPr id="921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45602" y="1717964"/>
            <a:ext cx="6547930" cy="3879273"/>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06482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32</a:t>
            </a:fld>
            <a:endParaRPr lang="en-US" dirty="0"/>
          </a:p>
        </p:txBody>
      </p:sp>
      <p:sp>
        <p:nvSpPr>
          <p:cNvPr id="3" name="Content Placeholder 2"/>
          <p:cNvSpPr>
            <a:spLocks noGrp="1"/>
          </p:cNvSpPr>
          <p:nvPr>
            <p:ph idx="1"/>
          </p:nvPr>
        </p:nvSpPr>
        <p:spPr>
          <a:xfrm>
            <a:off x="190413" y="1219200"/>
            <a:ext cx="7351799" cy="5502276"/>
          </a:xfrm>
        </p:spPr>
        <p:txBody>
          <a:bodyPr>
            <a:normAutofit/>
          </a:bodyPr>
          <a:lstStyle/>
          <a:p>
            <a:pPr fontAlgn="base"/>
            <a:r>
              <a:rPr lang="en-US" dirty="0">
                <a:solidFill>
                  <a:schemeClr val="tx2">
                    <a:lumMod val="75000"/>
                  </a:schemeClr>
                </a:solidFill>
              </a:rPr>
              <a:t>Hybrid Intelligence </a:t>
            </a:r>
            <a:r>
              <a:rPr lang="en-US" dirty="0"/>
              <a:t>for effective asset management</a:t>
            </a:r>
          </a:p>
          <a:p>
            <a:pPr fontAlgn="base"/>
            <a:r>
              <a:rPr lang="en-US" dirty="0">
                <a:solidFill>
                  <a:schemeClr val="tx2">
                    <a:lumMod val="75000"/>
                  </a:schemeClr>
                </a:solidFill>
              </a:rPr>
              <a:t>Cindicator</a:t>
            </a:r>
            <a:r>
              <a:rPr lang="en-US" dirty="0"/>
              <a:t> bot</a:t>
            </a:r>
          </a:p>
          <a:p>
            <a:pPr lvl="1"/>
            <a:r>
              <a:rPr lang="en-US" dirty="0"/>
              <a:t>A system of predictive analytics, data, and </a:t>
            </a:r>
            <a:r>
              <a:rPr lang="en-US" dirty="0">
                <a:solidFill>
                  <a:schemeClr val="tx2">
                    <a:lumMod val="75000"/>
                  </a:schemeClr>
                </a:solidFill>
              </a:rPr>
              <a:t>market indicators</a:t>
            </a:r>
          </a:p>
          <a:p>
            <a:pPr marL="304747" lvl="1" indent="-304747" fontAlgn="base">
              <a:buClr>
                <a:srgbClr val="F2B254"/>
              </a:buClr>
              <a:buSzPct val="100000"/>
            </a:pPr>
            <a:r>
              <a:rPr lang="en-US" sz="3400" dirty="0"/>
              <a:t>Working mobile app for Android / iOS</a:t>
            </a:r>
          </a:p>
          <a:p>
            <a:pPr marL="304747" lvl="1" indent="-304747" fontAlgn="base">
              <a:buClr>
                <a:srgbClr val="F2B254"/>
              </a:buClr>
              <a:buSzPct val="100000"/>
            </a:pPr>
            <a:r>
              <a:rPr lang="en-US" sz="3400" dirty="0">
                <a:solidFill>
                  <a:schemeClr val="tx2">
                    <a:lumMod val="75000"/>
                  </a:schemeClr>
                </a:solidFill>
                <a:hlinkClick r:id="rId3"/>
              </a:rPr>
              <a:t>https://cindicator.com</a:t>
            </a:r>
            <a:endParaRPr lang="en-US" dirty="0"/>
          </a:p>
        </p:txBody>
      </p:sp>
      <p:sp>
        <p:nvSpPr>
          <p:cNvPr id="4" name="Title 3"/>
          <p:cNvSpPr>
            <a:spLocks noGrp="1"/>
          </p:cNvSpPr>
          <p:nvPr>
            <p:ph type="title"/>
          </p:nvPr>
        </p:nvSpPr>
        <p:spPr/>
        <p:txBody>
          <a:bodyPr/>
          <a:lstStyle/>
          <a:p>
            <a:r>
              <a:rPr lang="en-US" dirty="0"/>
              <a:t>Cindicator – Invest Intellectual Efforts </a:t>
            </a:r>
          </a:p>
        </p:txBody>
      </p:sp>
      <p:pic>
        <p:nvPicPr>
          <p:cNvPr id="1027"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006799" y="1151121"/>
            <a:ext cx="3714750" cy="5343525"/>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41545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33</a:t>
            </a:fld>
            <a:endParaRPr lang="en-US" dirty="0"/>
          </a:p>
        </p:txBody>
      </p:sp>
      <p:sp>
        <p:nvSpPr>
          <p:cNvPr id="4" name="Title 3"/>
          <p:cNvSpPr>
            <a:spLocks noGrp="1"/>
          </p:cNvSpPr>
          <p:nvPr>
            <p:ph type="title"/>
          </p:nvPr>
        </p:nvSpPr>
        <p:spPr/>
        <p:txBody>
          <a:bodyPr/>
          <a:lstStyle/>
          <a:p>
            <a:r>
              <a:rPr lang="en-US" dirty="0"/>
              <a:t>Cindicator Ecosystem </a:t>
            </a:r>
          </a:p>
        </p:txBody>
      </p:sp>
      <p:pic>
        <p:nvPicPr>
          <p:cNvPr id="205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03612" y="1066800"/>
            <a:ext cx="7162800" cy="53795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0176248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6553F22-579B-41C5-B671-62A399F72C6B}"/>
              </a:ext>
            </a:extLst>
          </p:cNvPr>
          <p:cNvSpPr>
            <a:spLocks noGrp="1"/>
          </p:cNvSpPr>
          <p:nvPr>
            <p:ph type="sldNum" sz="quarter" idx="4"/>
          </p:nvPr>
        </p:nvSpPr>
        <p:spPr/>
        <p:txBody>
          <a:bodyPr/>
          <a:lstStyle/>
          <a:p>
            <a:fld id="{C014DD1E-5D91-48A3-AD6D-45FBA980D106}" type="slidenum">
              <a:rPr lang="en-US" smtClean="0"/>
              <a:pPr/>
              <a:t>34</a:t>
            </a:fld>
            <a:endParaRPr lang="en-US" dirty="0"/>
          </a:p>
        </p:txBody>
      </p:sp>
      <p:sp>
        <p:nvSpPr>
          <p:cNvPr id="3" name="Content Placeholder 2">
            <a:extLst>
              <a:ext uri="{FF2B5EF4-FFF2-40B4-BE49-F238E27FC236}">
                <a16:creationId xmlns:a16="http://schemas.microsoft.com/office/drawing/2014/main" id="{5B7B6A2F-D0D5-46B1-A6D8-6AA3B64EA711}"/>
              </a:ext>
            </a:extLst>
          </p:cNvPr>
          <p:cNvSpPr>
            <a:spLocks noGrp="1"/>
          </p:cNvSpPr>
          <p:nvPr>
            <p:ph idx="1"/>
          </p:nvPr>
        </p:nvSpPr>
        <p:spPr/>
        <p:txBody>
          <a:bodyPr>
            <a:normAutofit/>
          </a:bodyPr>
          <a:lstStyle/>
          <a:p>
            <a:r>
              <a:rPr lang="en-US" dirty="0"/>
              <a:t>Collect and breed crypto kitties</a:t>
            </a:r>
          </a:p>
          <a:p>
            <a:pPr lvl="1"/>
            <a:r>
              <a:rPr lang="en-US" dirty="0"/>
              <a:t>A game, running in the Ethereum network</a:t>
            </a:r>
          </a:p>
          <a:p>
            <a:pPr lvl="1"/>
            <a:r>
              <a:rPr lang="en-US" dirty="0"/>
              <a:t>Non-fungible tokens – ERC721</a:t>
            </a:r>
          </a:p>
          <a:p>
            <a:pPr lvl="1"/>
            <a:r>
              <a:rPr lang="en-US" dirty="0"/>
              <a:t>Connect with </a:t>
            </a:r>
            <a:r>
              <a:rPr lang="en-US" noProof="1"/>
              <a:t>MetaMask</a:t>
            </a:r>
          </a:p>
          <a:p>
            <a:pPr lvl="1"/>
            <a:r>
              <a:rPr lang="en-US" dirty="0"/>
              <a:t>Buy / sell crypto kitties</a:t>
            </a:r>
          </a:p>
          <a:p>
            <a:pPr lvl="1"/>
            <a:r>
              <a:rPr lang="en-US" dirty="0">
                <a:hlinkClick r:id="rId2"/>
              </a:rPr>
              <a:t>https://www.cryptokitties.co</a:t>
            </a:r>
            <a:endParaRPr lang="en-US" dirty="0"/>
          </a:p>
          <a:p>
            <a:pPr lvl="1"/>
            <a:r>
              <a:rPr lang="en-US" dirty="0"/>
              <a:t>1/3 of the transactions in the Ethereum network in 12/2017</a:t>
            </a:r>
          </a:p>
          <a:p>
            <a:pPr lvl="1"/>
            <a:r>
              <a:rPr lang="en-US" dirty="0">
                <a:hlinkClick r:id="rId3"/>
              </a:rPr>
              <a:t>https://github.com/openblockchains/awesome-cryptokitties</a:t>
            </a:r>
            <a:endParaRPr lang="en-US" dirty="0"/>
          </a:p>
        </p:txBody>
      </p:sp>
      <p:sp>
        <p:nvSpPr>
          <p:cNvPr id="4" name="Title 3">
            <a:extLst>
              <a:ext uri="{FF2B5EF4-FFF2-40B4-BE49-F238E27FC236}">
                <a16:creationId xmlns:a16="http://schemas.microsoft.com/office/drawing/2014/main" id="{5D79BC53-49E0-4CE8-B8CA-F7F2C1297DA3}"/>
              </a:ext>
            </a:extLst>
          </p:cNvPr>
          <p:cNvSpPr>
            <a:spLocks noGrp="1"/>
          </p:cNvSpPr>
          <p:nvPr>
            <p:ph type="title"/>
          </p:nvPr>
        </p:nvSpPr>
        <p:spPr/>
        <p:txBody>
          <a:bodyPr/>
          <a:lstStyle/>
          <a:p>
            <a:r>
              <a:rPr lang="en-US" dirty="0"/>
              <a:t>Crypto Kitties</a:t>
            </a:r>
          </a:p>
        </p:txBody>
      </p:sp>
      <p:pic>
        <p:nvPicPr>
          <p:cNvPr id="5" name="Picture 4">
            <a:extLst>
              <a:ext uri="{FF2B5EF4-FFF2-40B4-BE49-F238E27FC236}">
                <a16:creationId xmlns:a16="http://schemas.microsoft.com/office/drawing/2014/main" id="{D331A1C1-F749-4A56-9780-464535AB8CBA}"/>
              </a:ext>
            </a:extLst>
          </p:cNvPr>
          <p:cNvPicPr>
            <a:picLocks noChangeAspect="1"/>
          </p:cNvPicPr>
          <p:nvPr/>
        </p:nvPicPr>
        <p:blipFill>
          <a:blip r:embed="rId4"/>
          <a:stretch>
            <a:fillRect/>
          </a:stretch>
        </p:blipFill>
        <p:spPr>
          <a:xfrm>
            <a:off x="6780212" y="2590800"/>
            <a:ext cx="4626809" cy="2381048"/>
          </a:xfrm>
          <a:prstGeom prst="rect">
            <a:avLst/>
          </a:prstGeom>
        </p:spPr>
      </p:pic>
    </p:spTree>
    <p:extLst>
      <p:ext uri="{BB962C8B-B14F-4D97-AF65-F5344CB8AC3E}">
        <p14:creationId xmlns:p14="http://schemas.microsoft.com/office/powerpoint/2010/main" val="235963778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900001" y="5427800"/>
            <a:ext cx="10363200" cy="820600"/>
          </a:xfrm>
        </p:spPr>
        <p:txBody>
          <a:bodyPr/>
          <a:lstStyle/>
          <a:p>
            <a:r>
              <a:rPr lang="en-US" dirty="0"/>
              <a:t>Anonymous Marketplaces</a:t>
            </a:r>
          </a:p>
        </p:txBody>
      </p:sp>
      <p:pic>
        <p:nvPicPr>
          <p:cNvPr id="4098" name="Picture 2" descr="C:\Users\FiReDeSiRe\Desktop\Blockchain Camp SoftUni\Day 8\badrabbi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75011" y="1313000"/>
            <a:ext cx="5613181" cy="3649663"/>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416125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36</a:t>
            </a:fld>
            <a:endParaRPr lang="en-US" dirty="0"/>
          </a:p>
        </p:txBody>
      </p:sp>
      <p:sp>
        <p:nvSpPr>
          <p:cNvPr id="4" name="Title 3"/>
          <p:cNvSpPr>
            <a:spLocks noGrp="1"/>
          </p:cNvSpPr>
          <p:nvPr>
            <p:ph type="title"/>
          </p:nvPr>
        </p:nvSpPr>
        <p:spPr>
          <a:xfrm>
            <a:off x="188815" y="40341"/>
            <a:ext cx="9563197" cy="1110780"/>
          </a:xfrm>
        </p:spPr>
        <p:txBody>
          <a:bodyPr>
            <a:normAutofit/>
          </a:bodyPr>
          <a:lstStyle/>
          <a:p>
            <a:r>
              <a:rPr lang="en-US" dirty="0"/>
              <a:t>OpenBazaar – decentralized marketplace</a:t>
            </a:r>
          </a:p>
        </p:txBody>
      </p:sp>
      <p:pic>
        <p:nvPicPr>
          <p:cNvPr id="307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88196" y="1268228"/>
            <a:ext cx="9507682" cy="5006956"/>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3285439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37</a:t>
            </a:fld>
            <a:endParaRPr lang="en-US" dirty="0"/>
          </a:p>
        </p:txBody>
      </p:sp>
      <p:sp>
        <p:nvSpPr>
          <p:cNvPr id="3" name="Content Placeholder 2"/>
          <p:cNvSpPr>
            <a:spLocks noGrp="1"/>
          </p:cNvSpPr>
          <p:nvPr>
            <p:ph idx="1"/>
          </p:nvPr>
        </p:nvSpPr>
        <p:spPr>
          <a:xfrm>
            <a:off x="190413" y="1151121"/>
            <a:ext cx="6970799" cy="5570355"/>
          </a:xfrm>
        </p:spPr>
        <p:txBody>
          <a:bodyPr>
            <a:normAutofit/>
          </a:bodyPr>
          <a:lstStyle/>
          <a:p>
            <a:r>
              <a:rPr lang="en-US" dirty="0">
                <a:solidFill>
                  <a:schemeClr val="tx2">
                    <a:lumMod val="75000"/>
                  </a:schemeClr>
                </a:solidFill>
              </a:rPr>
              <a:t>OpenBazaar</a:t>
            </a:r>
            <a:r>
              <a:rPr lang="en-US" dirty="0"/>
              <a:t> is a different approach to online commerce</a:t>
            </a:r>
          </a:p>
          <a:p>
            <a:r>
              <a:rPr lang="en-US" dirty="0"/>
              <a:t>OpenBazaar aims to be a </a:t>
            </a:r>
            <a:r>
              <a:rPr lang="en-US" dirty="0">
                <a:solidFill>
                  <a:schemeClr val="tx2">
                    <a:lumMod val="75000"/>
                  </a:schemeClr>
                </a:solidFill>
              </a:rPr>
              <a:t>decentralized</a:t>
            </a:r>
            <a:r>
              <a:rPr lang="en-US" dirty="0"/>
              <a:t> version of </a:t>
            </a:r>
            <a:r>
              <a:rPr lang="en-US" dirty="0">
                <a:solidFill>
                  <a:schemeClr val="tx2">
                    <a:lumMod val="75000"/>
                  </a:schemeClr>
                </a:solidFill>
              </a:rPr>
              <a:t>eBay</a:t>
            </a:r>
          </a:p>
          <a:p>
            <a:r>
              <a:rPr lang="en-US" dirty="0"/>
              <a:t>It is built on the BitTorrent protocol</a:t>
            </a:r>
          </a:p>
          <a:p>
            <a:r>
              <a:rPr lang="en-US" dirty="0">
                <a:solidFill>
                  <a:schemeClr val="tx2">
                    <a:lumMod val="75000"/>
                  </a:schemeClr>
                </a:solidFill>
              </a:rPr>
              <a:t>Bitcoin</a:t>
            </a:r>
            <a:r>
              <a:rPr lang="en-US" dirty="0"/>
              <a:t> is used as a </a:t>
            </a:r>
            <a:r>
              <a:rPr lang="en-US" dirty="0">
                <a:solidFill>
                  <a:schemeClr val="tx2">
                    <a:lumMod val="75000"/>
                  </a:schemeClr>
                </a:solidFill>
              </a:rPr>
              <a:t>currency</a:t>
            </a:r>
            <a:r>
              <a:rPr lang="en-US" dirty="0"/>
              <a:t> for transactions between sellers</a:t>
            </a:r>
          </a:p>
          <a:p>
            <a:r>
              <a:rPr lang="en-US" dirty="0">
                <a:solidFill>
                  <a:schemeClr val="tx2">
                    <a:lumMod val="75000"/>
                  </a:schemeClr>
                </a:solidFill>
              </a:rPr>
              <a:t>OpenBazaar</a:t>
            </a:r>
            <a:r>
              <a:rPr lang="en-US" dirty="0"/>
              <a:t> connects users </a:t>
            </a:r>
            <a:r>
              <a:rPr lang="en-US" dirty="0">
                <a:solidFill>
                  <a:schemeClr val="tx2">
                    <a:lumMod val="75000"/>
                  </a:schemeClr>
                </a:solidFill>
              </a:rPr>
              <a:t>directly</a:t>
            </a:r>
          </a:p>
        </p:txBody>
      </p:sp>
      <p:sp>
        <p:nvSpPr>
          <p:cNvPr id="4" name="Title 3"/>
          <p:cNvSpPr>
            <a:spLocks noGrp="1"/>
          </p:cNvSpPr>
          <p:nvPr>
            <p:ph type="title"/>
          </p:nvPr>
        </p:nvSpPr>
        <p:spPr/>
        <p:txBody>
          <a:bodyPr>
            <a:normAutofit/>
          </a:bodyPr>
          <a:lstStyle/>
          <a:p>
            <a:r>
              <a:rPr lang="en-US" dirty="0"/>
              <a:t>OpenBazaar –</a:t>
            </a:r>
            <a:r>
              <a:rPr lang="bg-BG" dirty="0"/>
              <a:t> </a:t>
            </a:r>
            <a:r>
              <a:rPr lang="en-US" dirty="0"/>
              <a:t>Decentralized Marketplace</a:t>
            </a:r>
          </a:p>
        </p:txBody>
      </p:sp>
      <p:pic>
        <p:nvPicPr>
          <p:cNvPr id="5122" name="Picture 2" descr="C:\Users\FiReDeSiRe\Desktop\Blockchain Camp SoftUni\Day 8\OpenBazaar.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27441" y="1295400"/>
            <a:ext cx="4267200" cy="240030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7012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38</a:t>
            </a:fld>
            <a:endParaRPr lang="en-US" dirty="0"/>
          </a:p>
        </p:txBody>
      </p:sp>
      <p:sp>
        <p:nvSpPr>
          <p:cNvPr id="4" name="Title 3"/>
          <p:cNvSpPr>
            <a:spLocks noGrp="1"/>
          </p:cNvSpPr>
          <p:nvPr>
            <p:ph type="title"/>
          </p:nvPr>
        </p:nvSpPr>
        <p:spPr/>
        <p:txBody>
          <a:bodyPr>
            <a:normAutofit/>
          </a:bodyPr>
          <a:lstStyle/>
          <a:p>
            <a:r>
              <a:rPr lang="en-US" dirty="0"/>
              <a:t>Download OpenBazaar 2.0</a:t>
            </a:r>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47101" y="1151121"/>
            <a:ext cx="7488286" cy="46157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Rectangle 5">
            <a:extLst>
              <a:ext uri="{FF2B5EF4-FFF2-40B4-BE49-F238E27FC236}">
                <a16:creationId xmlns:a16="http://schemas.microsoft.com/office/drawing/2014/main" id="{6322EF9E-97B9-482A-9600-2FF8964FB349}"/>
              </a:ext>
            </a:extLst>
          </p:cNvPr>
          <p:cNvSpPr/>
          <p:nvPr/>
        </p:nvSpPr>
        <p:spPr>
          <a:xfrm>
            <a:off x="2440794" y="5944840"/>
            <a:ext cx="7500900" cy="615553"/>
          </a:xfrm>
          <a:prstGeom prst="rect">
            <a:avLst/>
          </a:prstGeom>
        </p:spPr>
        <p:txBody>
          <a:bodyPr wrap="none">
            <a:spAutoFit/>
          </a:bodyPr>
          <a:lstStyle/>
          <a:p>
            <a:pPr algn="ctr"/>
            <a:r>
              <a:rPr lang="en-US" sz="3400" dirty="0">
                <a:solidFill>
                  <a:schemeClr val="tx2">
                    <a:lumMod val="75000"/>
                  </a:schemeClr>
                </a:solidFill>
                <a:hlinkClick r:id="rId3"/>
              </a:rPr>
              <a:t>https://www.openbazaar.org/download</a:t>
            </a:r>
            <a:endParaRPr lang="en-US" sz="3400" dirty="0">
              <a:solidFill>
                <a:schemeClr val="tx2">
                  <a:lumMod val="75000"/>
                </a:schemeClr>
              </a:solidFill>
            </a:endParaRPr>
          </a:p>
        </p:txBody>
      </p:sp>
    </p:spTree>
    <p:extLst>
      <p:ext uri="{BB962C8B-B14F-4D97-AF65-F5344CB8AC3E}">
        <p14:creationId xmlns:p14="http://schemas.microsoft.com/office/powerpoint/2010/main" val="304969846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39</a:t>
            </a:fld>
            <a:endParaRPr lang="en-US" dirty="0"/>
          </a:p>
        </p:txBody>
      </p:sp>
      <p:sp>
        <p:nvSpPr>
          <p:cNvPr id="4" name="Title 3"/>
          <p:cNvSpPr>
            <a:spLocks noGrp="1"/>
          </p:cNvSpPr>
          <p:nvPr>
            <p:ph type="title"/>
          </p:nvPr>
        </p:nvSpPr>
        <p:spPr/>
        <p:txBody>
          <a:bodyPr/>
          <a:lstStyle/>
          <a:p>
            <a:r>
              <a:rPr lang="en-US"/>
              <a:t>OpenBazaar</a:t>
            </a:r>
            <a:r>
              <a:rPr lang="en-US" dirty="0"/>
              <a:t> vs. Amazon</a:t>
            </a:r>
          </a:p>
        </p:txBody>
      </p:sp>
      <p:pic>
        <p:nvPicPr>
          <p:cNvPr id="4099"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32024" y="1103244"/>
            <a:ext cx="7558200" cy="5347069"/>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778545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5D5E89C-D637-411C-B230-321135A36D26}"/>
              </a:ext>
            </a:extLst>
          </p:cNvPr>
          <p:cNvSpPr>
            <a:spLocks noGrp="1"/>
          </p:cNvSpPr>
          <p:nvPr>
            <p:ph type="sldNum" sz="quarter" idx="4"/>
          </p:nvPr>
        </p:nvSpPr>
        <p:spPr/>
        <p:txBody>
          <a:bodyPr/>
          <a:lstStyle/>
          <a:p>
            <a:fld id="{C014DD1E-5D91-48A3-AD6D-45FBA980D106}" type="slidenum">
              <a:rPr lang="en-US" smtClean="0"/>
              <a:pPr/>
              <a:t>4</a:t>
            </a:fld>
            <a:endParaRPr lang="en-US" dirty="0"/>
          </a:p>
        </p:txBody>
      </p:sp>
      <p:sp>
        <p:nvSpPr>
          <p:cNvPr id="4" name="Title 3">
            <a:extLst>
              <a:ext uri="{FF2B5EF4-FFF2-40B4-BE49-F238E27FC236}">
                <a16:creationId xmlns:a16="http://schemas.microsoft.com/office/drawing/2014/main" id="{E27EC75E-4C18-4285-B50A-9107A6F43ED7}"/>
              </a:ext>
            </a:extLst>
          </p:cNvPr>
          <p:cNvSpPr>
            <a:spLocks noGrp="1"/>
          </p:cNvSpPr>
          <p:nvPr>
            <p:ph type="title"/>
          </p:nvPr>
        </p:nvSpPr>
        <p:spPr/>
        <p:txBody>
          <a:bodyPr>
            <a:normAutofit/>
          </a:bodyPr>
          <a:lstStyle/>
          <a:p>
            <a:r>
              <a:rPr lang="en-US" sz="4400" dirty="0"/>
              <a:t>Decentralized Blockchain Apps (</a:t>
            </a:r>
            <a:r>
              <a:rPr lang="en-US" sz="4400" noProof="1"/>
              <a:t>DApps</a:t>
            </a:r>
            <a:r>
              <a:rPr lang="en-US" sz="4400" dirty="0"/>
              <a:t>)</a:t>
            </a:r>
          </a:p>
        </p:txBody>
      </p:sp>
      <p:grpSp>
        <p:nvGrpSpPr>
          <p:cNvPr id="9" name="Group 8">
            <a:extLst>
              <a:ext uri="{FF2B5EF4-FFF2-40B4-BE49-F238E27FC236}">
                <a16:creationId xmlns:a16="http://schemas.microsoft.com/office/drawing/2014/main" id="{117B326B-3412-4B4A-9A16-F54068ED6DD5}"/>
              </a:ext>
            </a:extLst>
          </p:cNvPr>
          <p:cNvGrpSpPr/>
          <p:nvPr/>
        </p:nvGrpSpPr>
        <p:grpSpPr>
          <a:xfrm>
            <a:off x="684212" y="1189534"/>
            <a:ext cx="5257800" cy="5135066"/>
            <a:chOff x="684212" y="1130378"/>
            <a:chExt cx="4953000" cy="5157889"/>
          </a:xfrm>
        </p:grpSpPr>
        <p:sp>
          <p:nvSpPr>
            <p:cNvPr id="6" name="Rounded Rectangle 8">
              <a:extLst>
                <a:ext uri="{FF2B5EF4-FFF2-40B4-BE49-F238E27FC236}">
                  <a16:creationId xmlns:a16="http://schemas.microsoft.com/office/drawing/2014/main" id="{0F61D2EC-F827-4C90-B774-E1D3CE91D566}"/>
                </a:ext>
              </a:extLst>
            </p:cNvPr>
            <p:cNvSpPr/>
            <p:nvPr/>
          </p:nvSpPr>
          <p:spPr>
            <a:xfrm>
              <a:off x="684212" y="1130378"/>
              <a:ext cx="4953000" cy="5157889"/>
            </a:xfrm>
            <a:prstGeom prst="roundRect">
              <a:avLst>
                <a:gd name="adj" fmla="val 4995"/>
              </a:avLst>
            </a:prstGeom>
            <a:solidFill>
              <a:schemeClr val="accent2">
                <a:lumMod val="50000"/>
                <a:alpha val="50000"/>
              </a:schemeClr>
            </a:solidFill>
            <a:ln w="12700">
              <a:solidFill>
                <a:schemeClr val="accent5">
                  <a:lumMod val="60000"/>
                  <a:lumOff val="40000"/>
                </a:schemeClr>
              </a:solidFill>
            </a:ln>
          </p:spPr>
          <p:txBody>
            <a:bodyPr wrap="square" tIns="72000" bIns="108000" anchor="ctr" anchorCtr="0">
              <a:spAutoFit/>
            </a:bodyPr>
            <a:lstStyle/>
            <a:p>
              <a:pPr algn="ctr" eaLnBrk="0" hangingPunct="0">
                <a:spcBef>
                  <a:spcPts val="600"/>
                </a:spcBef>
                <a:buClr>
                  <a:schemeClr val="accent5">
                    <a:lumMod val="40000"/>
                    <a:lumOff val="60000"/>
                  </a:schemeClr>
                </a:buClr>
                <a:buSzPct val="70000"/>
                <a:buFont typeface="Wingdings 2" pitchFamily="18" charset="2"/>
                <a:buNone/>
              </a:pPr>
              <a:r>
                <a:rPr lang="en-US" sz="3600" b="1" noProof="1">
                  <a:solidFill>
                    <a:schemeClr val="tx2">
                      <a:lumMod val="75000"/>
                    </a:schemeClr>
                  </a:solidFill>
                  <a:effectLst>
                    <a:outerShdw blurRad="38100" dist="38100" dir="2700000" algn="tl">
                      <a:srgbClr val="000000">
                        <a:alpha val="43137"/>
                      </a:srgbClr>
                    </a:outerShdw>
                  </a:effectLst>
                  <a:cs typeface="Consolas" pitchFamily="49" charset="0"/>
                </a:rPr>
                <a:t>DApps</a:t>
              </a:r>
              <a:endParaRPr lang="en-US" sz="3600" b="1" noProof="1">
                <a:solidFill>
                  <a:srgbClr val="8CF4F2"/>
                </a:solidFill>
                <a:effectLst>
                  <a:outerShdw blurRad="38100" dist="38100" dir="2700000" algn="tl">
                    <a:srgbClr val="000000">
                      <a:alpha val="43137"/>
                    </a:srgbClr>
                  </a:outerShdw>
                </a:effectLst>
                <a:cs typeface="Consolas" pitchFamily="49" charset="0"/>
              </a:endParaRPr>
            </a:p>
            <a:p>
              <a:pPr algn="ctr" eaLnBrk="0" hangingPunct="0">
                <a:spcBef>
                  <a:spcPts val="600"/>
                </a:spcBef>
                <a:buClr>
                  <a:schemeClr val="accent5">
                    <a:lumMod val="40000"/>
                    <a:lumOff val="60000"/>
                  </a:schemeClr>
                </a:buClr>
                <a:buSzPct val="70000"/>
                <a:buFont typeface="Wingdings 2" pitchFamily="18" charset="2"/>
                <a:buNone/>
              </a:pPr>
              <a:r>
                <a:rPr lang="en-US" sz="3200" b="1" noProof="1">
                  <a:solidFill>
                    <a:srgbClr val="8CF4F2"/>
                  </a:solidFill>
                  <a:effectLst>
                    <a:outerShdw blurRad="38100" dist="38100" dir="2700000" algn="tl">
                      <a:srgbClr val="000000">
                        <a:alpha val="43137"/>
                      </a:srgbClr>
                    </a:outerShdw>
                  </a:effectLst>
                  <a:cs typeface="Consolas" pitchFamily="49" charset="0"/>
                </a:rPr>
                <a:t>DApps</a:t>
              </a:r>
              <a:r>
                <a:rPr lang="en-US" sz="3200" b="1" dirty="0">
                  <a:solidFill>
                    <a:srgbClr val="8CF4F2"/>
                  </a:solidFill>
                  <a:effectLst>
                    <a:outerShdw blurRad="38100" dist="38100" dir="2700000" algn="tl">
                      <a:srgbClr val="000000">
                        <a:alpha val="43137"/>
                      </a:srgbClr>
                    </a:outerShdw>
                  </a:effectLst>
                  <a:cs typeface="Consolas" pitchFamily="49" charset="0"/>
                </a:rPr>
                <a:t> hold backend code and data on the blockchain</a:t>
              </a:r>
            </a:p>
            <a:p>
              <a:pPr algn="ctr" eaLnBrk="0" hangingPunct="0">
                <a:spcBef>
                  <a:spcPts val="600"/>
                </a:spcBef>
                <a:buClr>
                  <a:schemeClr val="accent5">
                    <a:lumMod val="40000"/>
                    <a:lumOff val="60000"/>
                  </a:schemeClr>
                </a:buClr>
                <a:buSzPct val="70000"/>
                <a:buFont typeface="Wingdings 2" pitchFamily="18" charset="2"/>
                <a:buNone/>
              </a:pPr>
              <a:endParaRPr lang="en-US" sz="2800" b="1" dirty="0">
                <a:solidFill>
                  <a:srgbClr val="8CF4F2"/>
                </a:solidFill>
                <a:effectLst>
                  <a:outerShdw blurRad="38100" dist="38100" dir="2700000" algn="tl">
                    <a:srgbClr val="000000">
                      <a:alpha val="43137"/>
                    </a:srgbClr>
                  </a:outerShdw>
                </a:effectLst>
                <a:cs typeface="Consolas" pitchFamily="49" charset="0"/>
              </a:endParaRPr>
            </a:p>
            <a:p>
              <a:pPr algn="ctr" eaLnBrk="0" hangingPunct="0">
                <a:spcBef>
                  <a:spcPts val="600"/>
                </a:spcBef>
                <a:buClr>
                  <a:schemeClr val="accent5">
                    <a:lumMod val="40000"/>
                    <a:lumOff val="60000"/>
                  </a:schemeClr>
                </a:buClr>
                <a:buSzPct val="70000"/>
                <a:buFont typeface="Wingdings 2" pitchFamily="18" charset="2"/>
                <a:buNone/>
              </a:pPr>
              <a:endParaRPr lang="en-US" sz="2800" b="1" dirty="0">
                <a:solidFill>
                  <a:srgbClr val="8CF4F2"/>
                </a:solidFill>
                <a:effectLst>
                  <a:outerShdw blurRad="38100" dist="38100" dir="2700000" algn="tl">
                    <a:srgbClr val="000000">
                      <a:alpha val="43137"/>
                    </a:srgbClr>
                  </a:outerShdw>
                </a:effectLst>
                <a:cs typeface="Consolas" pitchFamily="49" charset="0"/>
              </a:endParaRPr>
            </a:p>
            <a:p>
              <a:pPr algn="ctr" eaLnBrk="0" hangingPunct="0">
                <a:spcBef>
                  <a:spcPts val="600"/>
                </a:spcBef>
                <a:buClr>
                  <a:schemeClr val="accent5">
                    <a:lumMod val="40000"/>
                    <a:lumOff val="60000"/>
                  </a:schemeClr>
                </a:buClr>
                <a:buSzPct val="70000"/>
                <a:buFont typeface="Wingdings 2" pitchFamily="18" charset="2"/>
                <a:buNone/>
              </a:pPr>
              <a:endParaRPr lang="en-US" sz="2800" b="1" dirty="0">
                <a:solidFill>
                  <a:srgbClr val="8CF4F2"/>
                </a:solidFill>
                <a:effectLst>
                  <a:outerShdw blurRad="38100" dist="38100" dir="2700000" algn="tl">
                    <a:srgbClr val="000000">
                      <a:alpha val="43137"/>
                    </a:srgbClr>
                  </a:outerShdw>
                </a:effectLst>
                <a:cs typeface="Consolas" pitchFamily="49" charset="0"/>
              </a:endParaRPr>
            </a:p>
            <a:p>
              <a:pPr algn="ctr" eaLnBrk="0" hangingPunct="0">
                <a:spcBef>
                  <a:spcPts val="600"/>
                </a:spcBef>
                <a:buClr>
                  <a:schemeClr val="accent5">
                    <a:lumMod val="40000"/>
                    <a:lumOff val="60000"/>
                  </a:schemeClr>
                </a:buClr>
                <a:buSzPct val="70000"/>
                <a:buFont typeface="Wingdings 2" pitchFamily="18" charset="2"/>
                <a:buNone/>
              </a:pPr>
              <a:endParaRPr lang="en-US" sz="3200" b="1" dirty="0">
                <a:solidFill>
                  <a:srgbClr val="8CF4F2"/>
                </a:solidFill>
                <a:effectLst>
                  <a:outerShdw blurRad="38100" dist="38100" dir="2700000" algn="tl">
                    <a:srgbClr val="000000">
                      <a:alpha val="43137"/>
                    </a:srgbClr>
                  </a:outerShdw>
                </a:effectLst>
                <a:cs typeface="Consolas" pitchFamily="49" charset="0"/>
              </a:endParaRPr>
            </a:p>
            <a:p>
              <a:pPr algn="ctr" eaLnBrk="0" hangingPunct="0">
                <a:spcBef>
                  <a:spcPts val="0"/>
                </a:spcBef>
                <a:buClr>
                  <a:schemeClr val="accent5">
                    <a:lumMod val="40000"/>
                    <a:lumOff val="60000"/>
                  </a:schemeClr>
                </a:buClr>
                <a:buSzPct val="70000"/>
                <a:buFont typeface="Wingdings 2" pitchFamily="18" charset="2"/>
                <a:buNone/>
              </a:pPr>
              <a:r>
                <a:rPr lang="en-US" sz="3200" b="1" dirty="0">
                  <a:solidFill>
                    <a:srgbClr val="8CF4F2"/>
                  </a:solidFill>
                  <a:effectLst>
                    <a:outerShdw blurRad="38100" dist="38100" dir="2700000" algn="tl">
                      <a:srgbClr val="000000">
                        <a:alpha val="43137"/>
                      </a:srgbClr>
                    </a:outerShdw>
                  </a:effectLst>
                  <a:cs typeface="Consolas" pitchFamily="49" charset="0"/>
                </a:rPr>
                <a:t>The front-end is still a traditional app</a:t>
              </a:r>
              <a:endParaRPr lang="bg-BG" sz="2000" b="1" dirty="0">
                <a:solidFill>
                  <a:srgbClr val="8CF4F2"/>
                </a:solidFill>
                <a:effectLst>
                  <a:outerShdw blurRad="38100" dist="38100" dir="2700000" algn="tl">
                    <a:srgbClr val="000000">
                      <a:alpha val="43137"/>
                    </a:srgbClr>
                  </a:outerShdw>
                </a:effectLst>
                <a:cs typeface="Consolas" pitchFamily="49" charset="0"/>
              </a:endParaRPr>
            </a:p>
          </p:txBody>
        </p:sp>
        <p:pic>
          <p:nvPicPr>
            <p:cNvPr id="5122" name="Picture 2" descr="Резултат с изображение за decentralized">
              <a:extLst>
                <a:ext uri="{FF2B5EF4-FFF2-40B4-BE49-F238E27FC236}">
                  <a16:creationId xmlns:a16="http://schemas.microsoft.com/office/drawing/2014/main" id="{7A5B82E6-6C93-4674-A02D-6A84FA2DBAD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24657" y="3108695"/>
              <a:ext cx="4272109" cy="1854978"/>
            </a:xfrm>
            <a:prstGeom prst="rect">
              <a:avLst/>
            </a:prstGeom>
            <a:noFill/>
            <a:effectLst>
              <a:softEdge rad="63500"/>
            </a:effectLst>
            <a:extLst>
              <a:ext uri="{909E8E84-426E-40DD-AFC4-6F175D3DCCD1}">
                <a14:hiddenFill xmlns:a14="http://schemas.microsoft.com/office/drawing/2010/main">
                  <a:solidFill>
                    <a:srgbClr val="FFFFFF"/>
                  </a:solidFill>
                </a14:hiddenFill>
              </a:ext>
            </a:extLst>
          </p:spPr>
        </p:pic>
      </p:grpSp>
      <p:sp>
        <p:nvSpPr>
          <p:cNvPr id="12" name="Rounded Rectangle 8">
            <a:extLst>
              <a:ext uri="{FF2B5EF4-FFF2-40B4-BE49-F238E27FC236}">
                <a16:creationId xmlns:a16="http://schemas.microsoft.com/office/drawing/2014/main" id="{4E96351E-51CD-4915-949F-5244E5D81D38}"/>
              </a:ext>
            </a:extLst>
          </p:cNvPr>
          <p:cNvSpPr/>
          <p:nvPr/>
        </p:nvSpPr>
        <p:spPr>
          <a:xfrm>
            <a:off x="6443999" y="1189534"/>
            <a:ext cx="4958291" cy="765485"/>
          </a:xfrm>
          <a:prstGeom prst="roundRect">
            <a:avLst>
              <a:gd name="adj" fmla="val 20971"/>
            </a:avLst>
          </a:prstGeom>
          <a:solidFill>
            <a:schemeClr val="accent2">
              <a:lumMod val="50000"/>
              <a:alpha val="50000"/>
            </a:schemeClr>
          </a:solidFill>
          <a:ln w="12700">
            <a:solidFill>
              <a:schemeClr val="accent5">
                <a:lumMod val="60000"/>
                <a:lumOff val="40000"/>
              </a:schemeClr>
            </a:solidFill>
          </a:ln>
        </p:spPr>
        <p:txBody>
          <a:bodyPr wrap="square" tIns="72000" bIns="108000" anchor="ctr" anchorCtr="0">
            <a:spAutoFit/>
          </a:bodyPr>
          <a:lstStyle/>
          <a:p>
            <a:pPr algn="ctr" eaLnBrk="0" hangingPunct="0">
              <a:spcBef>
                <a:spcPts val="600"/>
              </a:spcBef>
              <a:buClr>
                <a:schemeClr val="accent5">
                  <a:lumMod val="40000"/>
                  <a:lumOff val="60000"/>
                </a:schemeClr>
              </a:buClr>
              <a:buSzPct val="70000"/>
              <a:buFont typeface="Wingdings 2" pitchFamily="18" charset="2"/>
              <a:buNone/>
            </a:pPr>
            <a:r>
              <a:rPr lang="en-US" sz="3200" b="1" dirty="0">
                <a:solidFill>
                  <a:schemeClr val="tx2">
                    <a:lumMod val="75000"/>
                  </a:schemeClr>
                </a:solidFill>
                <a:effectLst>
                  <a:outerShdw blurRad="38100" dist="38100" dir="2700000" algn="tl">
                    <a:srgbClr val="000000">
                      <a:alpha val="43137"/>
                    </a:srgbClr>
                  </a:outerShdw>
                </a:effectLst>
                <a:cs typeface="Consolas" pitchFamily="49" charset="0"/>
              </a:rPr>
              <a:t>Client App </a:t>
            </a:r>
            <a:r>
              <a:rPr lang="en-US" sz="3200" b="1" dirty="0">
                <a:solidFill>
                  <a:srgbClr val="8CF4F2"/>
                </a:solidFill>
                <a:effectLst>
                  <a:outerShdw blurRad="38100" dist="38100" dir="2700000" algn="tl">
                    <a:srgbClr val="000000">
                      <a:alpha val="43137"/>
                    </a:srgbClr>
                  </a:outerShdw>
                </a:effectLst>
                <a:cs typeface="Consolas" pitchFamily="49" charset="0"/>
              </a:rPr>
              <a:t>(front-end)</a:t>
            </a:r>
            <a:endParaRPr lang="bg-BG" sz="3200" b="1" dirty="0">
              <a:solidFill>
                <a:srgbClr val="8CF4F2"/>
              </a:solidFill>
              <a:effectLst>
                <a:outerShdw blurRad="38100" dist="38100" dir="2700000" algn="tl">
                  <a:srgbClr val="000000">
                    <a:alpha val="43137"/>
                  </a:srgbClr>
                </a:outerShdw>
              </a:effectLst>
              <a:cs typeface="Consolas" pitchFamily="49" charset="0"/>
            </a:endParaRPr>
          </a:p>
        </p:txBody>
      </p:sp>
      <p:sp>
        <p:nvSpPr>
          <p:cNvPr id="13" name="Rounded Rectangle 8">
            <a:extLst>
              <a:ext uri="{FF2B5EF4-FFF2-40B4-BE49-F238E27FC236}">
                <a16:creationId xmlns:a16="http://schemas.microsoft.com/office/drawing/2014/main" id="{29CC3CF0-9749-4E74-930F-249930B8EA49}"/>
              </a:ext>
            </a:extLst>
          </p:cNvPr>
          <p:cNvSpPr/>
          <p:nvPr/>
        </p:nvSpPr>
        <p:spPr>
          <a:xfrm>
            <a:off x="6443999" y="5144700"/>
            <a:ext cx="4953000" cy="1179900"/>
          </a:xfrm>
          <a:prstGeom prst="roundRect">
            <a:avLst>
              <a:gd name="adj" fmla="val 11701"/>
            </a:avLst>
          </a:prstGeom>
          <a:solidFill>
            <a:schemeClr val="accent2">
              <a:lumMod val="50000"/>
              <a:alpha val="50000"/>
            </a:schemeClr>
          </a:solidFill>
          <a:ln w="12700">
            <a:solidFill>
              <a:schemeClr val="accent5">
                <a:lumMod val="60000"/>
                <a:lumOff val="40000"/>
              </a:schemeClr>
            </a:solidFill>
          </a:ln>
        </p:spPr>
        <p:txBody>
          <a:bodyPr wrap="square" tIns="72000" bIns="108000" anchor="ctr" anchorCtr="0">
            <a:spAutoFit/>
          </a:bodyPr>
          <a:lstStyle/>
          <a:p>
            <a:pPr algn="ctr" eaLnBrk="0" hangingPunct="0">
              <a:spcBef>
                <a:spcPts val="600"/>
              </a:spcBef>
              <a:buClr>
                <a:schemeClr val="accent5">
                  <a:lumMod val="40000"/>
                  <a:lumOff val="60000"/>
                </a:schemeClr>
              </a:buClr>
              <a:buSzPct val="70000"/>
              <a:buFont typeface="Wingdings 2" pitchFamily="18" charset="2"/>
              <a:buNone/>
            </a:pPr>
            <a:r>
              <a:rPr lang="en-US" sz="3200" b="1" dirty="0">
                <a:solidFill>
                  <a:schemeClr val="tx2">
                    <a:lumMod val="75000"/>
                  </a:schemeClr>
                </a:solidFill>
                <a:effectLst>
                  <a:outerShdw blurRad="38100" dist="38100" dir="2700000" algn="tl">
                    <a:srgbClr val="000000">
                      <a:alpha val="43137"/>
                    </a:srgbClr>
                  </a:outerShdw>
                </a:effectLst>
                <a:cs typeface="Consolas" pitchFamily="49" charset="0"/>
              </a:rPr>
              <a:t>Smart Contract Backend</a:t>
            </a:r>
            <a:br>
              <a:rPr lang="en-US" sz="3200" b="1" dirty="0">
                <a:solidFill>
                  <a:schemeClr val="tx2">
                    <a:lumMod val="75000"/>
                  </a:schemeClr>
                </a:solidFill>
                <a:effectLst>
                  <a:outerShdw blurRad="38100" dist="38100" dir="2700000" algn="tl">
                    <a:srgbClr val="000000">
                      <a:alpha val="43137"/>
                    </a:srgbClr>
                  </a:outerShdw>
                </a:effectLst>
                <a:cs typeface="Consolas" pitchFamily="49" charset="0"/>
              </a:rPr>
            </a:br>
            <a:r>
              <a:rPr lang="en-US" sz="2800" b="1" dirty="0">
                <a:solidFill>
                  <a:srgbClr val="8CF4F2"/>
                </a:solidFill>
                <a:effectLst>
                  <a:outerShdw blurRad="38100" dist="38100" dir="2700000" algn="tl">
                    <a:srgbClr val="000000">
                      <a:alpha val="43137"/>
                    </a:srgbClr>
                  </a:outerShdw>
                </a:effectLst>
                <a:cs typeface="Consolas" pitchFamily="49" charset="0"/>
              </a:rPr>
              <a:t>Code + data on the blockchain</a:t>
            </a:r>
            <a:endParaRPr lang="bg-BG" sz="3200" b="1" dirty="0">
              <a:solidFill>
                <a:srgbClr val="8CF4F2"/>
              </a:solidFill>
              <a:effectLst>
                <a:outerShdw blurRad="38100" dist="38100" dir="2700000" algn="tl">
                  <a:srgbClr val="000000">
                    <a:alpha val="43137"/>
                  </a:srgbClr>
                </a:outerShdw>
              </a:effectLst>
              <a:cs typeface="Consolas" pitchFamily="49" charset="0"/>
            </a:endParaRPr>
          </a:p>
        </p:txBody>
      </p:sp>
      <p:sp>
        <p:nvSpPr>
          <p:cNvPr id="15" name="Rounded Rectangle 8">
            <a:extLst>
              <a:ext uri="{FF2B5EF4-FFF2-40B4-BE49-F238E27FC236}">
                <a16:creationId xmlns:a16="http://schemas.microsoft.com/office/drawing/2014/main" id="{00EDF13A-93CD-46F6-B016-ADC90BB95276}"/>
              </a:ext>
            </a:extLst>
          </p:cNvPr>
          <p:cNvSpPr/>
          <p:nvPr/>
        </p:nvSpPr>
        <p:spPr>
          <a:xfrm>
            <a:off x="7504209" y="2971800"/>
            <a:ext cx="3924203" cy="1201275"/>
          </a:xfrm>
          <a:prstGeom prst="roundRect">
            <a:avLst>
              <a:gd name="adj" fmla="val 14623"/>
            </a:avLst>
          </a:prstGeom>
          <a:solidFill>
            <a:schemeClr val="accent2">
              <a:lumMod val="50000"/>
              <a:alpha val="50000"/>
            </a:schemeClr>
          </a:solidFill>
          <a:ln w="12700">
            <a:solidFill>
              <a:schemeClr val="accent5">
                <a:lumMod val="60000"/>
                <a:lumOff val="40000"/>
              </a:schemeClr>
            </a:solidFill>
          </a:ln>
        </p:spPr>
        <p:txBody>
          <a:bodyPr wrap="square" tIns="72000" bIns="108000" anchor="ctr" anchorCtr="0">
            <a:spAutoFit/>
          </a:bodyPr>
          <a:lstStyle/>
          <a:p>
            <a:pPr algn="ctr" eaLnBrk="0" hangingPunct="0">
              <a:spcBef>
                <a:spcPts val="600"/>
              </a:spcBef>
              <a:buClr>
                <a:schemeClr val="accent5">
                  <a:lumMod val="40000"/>
                  <a:lumOff val="60000"/>
                </a:schemeClr>
              </a:buClr>
              <a:buSzPct val="70000"/>
              <a:buFont typeface="Wingdings 2" pitchFamily="18" charset="2"/>
              <a:buNone/>
            </a:pPr>
            <a:r>
              <a:rPr lang="en-US" sz="3200" b="1" dirty="0">
                <a:solidFill>
                  <a:schemeClr val="tx2">
                    <a:lumMod val="75000"/>
                  </a:schemeClr>
                </a:solidFill>
                <a:effectLst>
                  <a:outerShdw blurRad="38100" dist="38100" dir="2700000" algn="tl">
                    <a:srgbClr val="000000">
                      <a:alpha val="43137"/>
                    </a:srgbClr>
                  </a:outerShdw>
                </a:effectLst>
                <a:cs typeface="Consolas" pitchFamily="49" charset="0"/>
              </a:rPr>
              <a:t>Traditional Backend</a:t>
            </a:r>
            <a:br>
              <a:rPr lang="en-US" sz="2800" b="1" dirty="0">
                <a:solidFill>
                  <a:schemeClr val="tx2">
                    <a:lumMod val="75000"/>
                  </a:schemeClr>
                </a:solidFill>
                <a:effectLst>
                  <a:outerShdw blurRad="38100" dist="38100" dir="2700000" algn="tl">
                    <a:srgbClr val="000000">
                      <a:alpha val="43137"/>
                    </a:srgbClr>
                  </a:outerShdw>
                </a:effectLst>
                <a:cs typeface="Consolas" pitchFamily="49" charset="0"/>
              </a:rPr>
            </a:br>
            <a:r>
              <a:rPr lang="en-US" sz="2800" b="1" dirty="0">
                <a:solidFill>
                  <a:srgbClr val="8CF4F2"/>
                </a:solidFill>
                <a:effectLst>
                  <a:outerShdw blurRad="38100" dist="38100" dir="2700000" algn="tl">
                    <a:srgbClr val="000000">
                      <a:alpha val="43137"/>
                    </a:srgbClr>
                  </a:outerShdw>
                </a:effectLst>
                <a:cs typeface="Consolas" pitchFamily="49" charset="0"/>
              </a:rPr>
              <a:t>Server-side code + data</a:t>
            </a:r>
            <a:endParaRPr lang="bg-BG" sz="2800" b="1" dirty="0">
              <a:solidFill>
                <a:srgbClr val="8CF4F2"/>
              </a:solidFill>
              <a:effectLst>
                <a:outerShdw blurRad="38100" dist="38100" dir="2700000" algn="tl">
                  <a:srgbClr val="000000">
                    <a:alpha val="43137"/>
                  </a:srgbClr>
                </a:outerShdw>
              </a:effectLst>
              <a:cs typeface="Consolas" pitchFamily="49" charset="0"/>
            </a:endParaRPr>
          </a:p>
        </p:txBody>
      </p:sp>
      <p:sp>
        <p:nvSpPr>
          <p:cNvPr id="16" name="Arrow: Up-Down 15">
            <a:extLst>
              <a:ext uri="{FF2B5EF4-FFF2-40B4-BE49-F238E27FC236}">
                <a16:creationId xmlns:a16="http://schemas.microsoft.com/office/drawing/2014/main" id="{40DBB504-8836-4C18-84F8-0B3D2E964329}"/>
              </a:ext>
            </a:extLst>
          </p:cNvPr>
          <p:cNvSpPr/>
          <p:nvPr/>
        </p:nvSpPr>
        <p:spPr>
          <a:xfrm>
            <a:off x="9318629" y="2085292"/>
            <a:ext cx="295362" cy="750192"/>
          </a:xfrm>
          <a:prstGeom prst="upDownArrow">
            <a:avLst>
              <a:gd name="adj1" fmla="val 37879"/>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18" name="Arrow: Up-Down 17">
            <a:extLst>
              <a:ext uri="{FF2B5EF4-FFF2-40B4-BE49-F238E27FC236}">
                <a16:creationId xmlns:a16="http://schemas.microsoft.com/office/drawing/2014/main" id="{0574CC22-0D84-4545-9F04-99DD0D5BA480}"/>
              </a:ext>
            </a:extLst>
          </p:cNvPr>
          <p:cNvSpPr/>
          <p:nvPr/>
        </p:nvSpPr>
        <p:spPr>
          <a:xfrm>
            <a:off x="6857133" y="2075872"/>
            <a:ext cx="304079" cy="2947844"/>
          </a:xfrm>
          <a:prstGeom prst="upDownArrow">
            <a:avLst>
              <a:gd name="adj1" fmla="val 37879"/>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20" name="Arrow: Up-Down 19">
            <a:extLst>
              <a:ext uri="{FF2B5EF4-FFF2-40B4-BE49-F238E27FC236}">
                <a16:creationId xmlns:a16="http://schemas.microsoft.com/office/drawing/2014/main" id="{DC783691-ADA8-4C8E-9F51-1088CA099822}"/>
              </a:ext>
            </a:extLst>
          </p:cNvPr>
          <p:cNvSpPr/>
          <p:nvPr/>
        </p:nvSpPr>
        <p:spPr>
          <a:xfrm>
            <a:off x="9318629" y="4306251"/>
            <a:ext cx="295362" cy="720421"/>
          </a:xfrm>
          <a:prstGeom prst="upDownArrow">
            <a:avLst>
              <a:gd name="adj1" fmla="val 37879"/>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Tree>
    <p:extLst>
      <p:ext uri="{BB962C8B-B14F-4D97-AF65-F5344CB8AC3E}">
        <p14:creationId xmlns:p14="http://schemas.microsoft.com/office/powerpoint/2010/main" val="1778929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animBg="1"/>
      <p:bldP spid="16" grpId="0" animBg="1"/>
      <p:bldP spid="18" grpId="0" animBg="1"/>
      <p:bldP spid="20"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p:txBody>
          <a:bodyPr/>
          <a:lstStyle/>
          <a:p>
            <a:fld id="{C014DD1E-5D91-48A3-AD6D-45FBA980D106}" type="slidenum">
              <a:rPr lang="en-US" smtClean="0"/>
              <a:pPr/>
              <a:t>40</a:t>
            </a:fld>
            <a:endParaRPr lang="en-US" dirty="0"/>
          </a:p>
        </p:txBody>
      </p:sp>
      <p:sp>
        <p:nvSpPr>
          <p:cNvPr id="5" name="Content Placeholder 4"/>
          <p:cNvSpPr>
            <a:spLocks noGrp="1"/>
          </p:cNvSpPr>
          <p:nvPr>
            <p:ph idx="1"/>
          </p:nvPr>
        </p:nvSpPr>
        <p:spPr>
          <a:xfrm>
            <a:off x="190412" y="1151121"/>
            <a:ext cx="11804821" cy="5570355"/>
          </a:xfrm>
        </p:spPr>
        <p:txBody>
          <a:bodyPr>
            <a:noAutofit/>
          </a:bodyPr>
          <a:lstStyle/>
          <a:p>
            <a:r>
              <a:rPr lang="en-US" dirty="0"/>
              <a:t>Decentralized apps (DApps)</a:t>
            </a:r>
          </a:p>
          <a:p>
            <a:r>
              <a:rPr lang="en-US" dirty="0"/>
              <a:t>Blockchain projects</a:t>
            </a:r>
          </a:p>
          <a:p>
            <a:r>
              <a:rPr lang="en-US" dirty="0"/>
              <a:t>Decentralized prediction markets</a:t>
            </a:r>
          </a:p>
          <a:p>
            <a:r>
              <a:rPr lang="en-US" dirty="0"/>
              <a:t>Anonymous marketplaces</a:t>
            </a:r>
          </a:p>
        </p:txBody>
      </p:sp>
      <p:sp>
        <p:nvSpPr>
          <p:cNvPr id="4" name="Title 3"/>
          <p:cNvSpPr>
            <a:spLocks noGrp="1"/>
          </p:cNvSpPr>
          <p:nvPr>
            <p:ph type="title"/>
          </p:nvPr>
        </p:nvSpPr>
        <p:spPr/>
        <p:txBody>
          <a:bodyPr>
            <a:normAutofit/>
          </a:bodyPr>
          <a:lstStyle/>
          <a:p>
            <a:r>
              <a:rPr lang="en-US" dirty="0"/>
              <a:t>Summary</a:t>
            </a:r>
          </a:p>
        </p:txBody>
      </p:sp>
      <p:pic>
        <p:nvPicPr>
          <p:cNvPr id="3" name="Picture 2" descr="Summary">
            <a:extLst>
              <a:ext uri="{FF2B5EF4-FFF2-40B4-BE49-F238E27FC236}">
                <a16:creationId xmlns:a16="http://schemas.microsoft.com/office/drawing/2014/main" id="{697EF775-E6E4-48D9-ABD0-A6B3C7831C98}"/>
              </a:ext>
            </a:extLst>
          </p:cNvPr>
          <p:cNvPicPr>
            <a:picLocks noChangeAspect="1"/>
          </p:cNvPicPr>
          <p:nvPr/>
        </p:nvPicPr>
        <p:blipFill>
          <a:blip r:embed="rId3" cstate="print"/>
          <a:stretch>
            <a:fillRect/>
          </a:stretch>
        </p:blipFill>
        <p:spPr>
          <a:xfrm>
            <a:off x="9917019" y="4024416"/>
            <a:ext cx="1554615" cy="2133785"/>
          </a:xfrm>
          <a:prstGeom prst="rect">
            <a:avLst/>
          </a:prstGeom>
        </p:spPr>
      </p:pic>
      <p:pic>
        <p:nvPicPr>
          <p:cNvPr id="5123" name="Picture 3" descr="C:\Users\FiReDeSiRe\Desktop\Blockchain Camp SoftUni\Day 3\materials\shutterstock_721585438.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13412" y="3886466"/>
            <a:ext cx="3276600" cy="221170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C:\Users\FiReDeSiRe\Desktop\Blockchain Camp SoftUni\Day 8\propy-200x200.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932612" y="1547957"/>
            <a:ext cx="1524000" cy="1524000"/>
          </a:xfrm>
          <a:prstGeom prst="rect">
            <a:avLst/>
          </a:prstGeom>
          <a:noFill/>
          <a:extLst>
            <a:ext uri="{909E8E84-426E-40DD-AFC4-6F175D3DCCD1}">
              <a14:hiddenFill xmlns:a14="http://schemas.microsoft.com/office/drawing/2010/main">
                <a:solidFill>
                  <a:srgbClr val="FFFFFF"/>
                </a:solidFill>
              </a14:hiddenFill>
            </a:ext>
          </a:extLst>
        </p:spPr>
      </p:pic>
      <p:pic>
        <p:nvPicPr>
          <p:cNvPr id="8194" name="Picture 2" descr="C:\Users\FiReDeSiRe\Desktop\Blockchain Camp SoftUni\Day 8\lockchain-logo.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301700" y="1213217"/>
            <a:ext cx="3263877" cy="2247924"/>
          </a:xfrm>
          <a:prstGeom prst="rect">
            <a:avLst/>
          </a:prstGeom>
          <a:noFill/>
          <a:extLst>
            <a:ext uri="{909E8E84-426E-40DD-AFC4-6F175D3DCCD1}">
              <a14:hiddenFill xmlns:a14="http://schemas.microsoft.com/office/drawing/2010/main">
                <a:solidFill>
                  <a:srgbClr val="FFFFFF"/>
                </a:solidFill>
              </a14:hiddenFill>
            </a:ext>
          </a:extLst>
        </p:spPr>
      </p:pic>
      <p:pic>
        <p:nvPicPr>
          <p:cNvPr id="8195" name="Picture 3" descr="C:\Users\FiReDeSiRe\Desktop\Blockchain Camp SoftUni\Day 8\images.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6443" y="4270800"/>
            <a:ext cx="4499552" cy="1443038"/>
          </a:xfrm>
          <a:prstGeom prst="rect">
            <a:avLst/>
          </a:prstGeom>
          <a:noFill/>
          <a:extLst>
            <a:ext uri="{909E8E84-426E-40DD-AFC4-6F175D3DCCD1}">
              <a14:hiddenFill xmlns:a14="http://schemas.microsoft.com/office/drawing/2010/main">
                <a:solidFill>
                  <a:srgbClr val="FFFFFF"/>
                </a:solidFill>
              </a14:hiddenFill>
            </a:ext>
          </a:extLst>
        </p:spPr>
      </p:pic>
      <p:pic>
        <p:nvPicPr>
          <p:cNvPr id="8197" name="Picture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304212" y="1534708"/>
            <a:ext cx="1936738" cy="21609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8719054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hlinkClick r:id="rId3"/>
              </a:rPr>
              <a:t>http://www.kingsland.academy</a:t>
            </a:r>
            <a:endParaRPr lang="en-US" dirty="0"/>
          </a:p>
        </p:txBody>
      </p:sp>
      <p:sp>
        <p:nvSpPr>
          <p:cNvPr id="11" name="Title 10"/>
          <p:cNvSpPr>
            <a:spLocks noGrp="1"/>
          </p:cNvSpPr>
          <p:nvPr>
            <p:ph type="title"/>
          </p:nvPr>
        </p:nvSpPr>
        <p:spPr/>
        <p:txBody>
          <a:bodyPr>
            <a:normAutofit/>
          </a:bodyPr>
          <a:lstStyle/>
          <a:p>
            <a:r>
              <a:rPr lang="en-US" dirty="0"/>
              <a:t>Notable </a:t>
            </a:r>
            <a:r>
              <a:rPr lang="en-US" dirty="0" err="1"/>
              <a:t>Blockchain</a:t>
            </a:r>
            <a:r>
              <a:rPr lang="en-US" dirty="0"/>
              <a:t> Projects</a:t>
            </a:r>
          </a:p>
        </p:txBody>
      </p:sp>
    </p:spTree>
    <p:extLst>
      <p:ext uri="{BB962C8B-B14F-4D97-AF65-F5344CB8AC3E}">
        <p14:creationId xmlns:p14="http://schemas.microsoft.com/office/powerpoint/2010/main" val="383510528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8BEA5F5-85BF-4AAD-B3A8-2FA06AF94F8C}"/>
              </a:ext>
            </a:extLst>
          </p:cNvPr>
          <p:cNvSpPr>
            <a:spLocks noGrp="1"/>
          </p:cNvSpPr>
          <p:nvPr>
            <p:ph type="sldNum" sz="quarter" idx="4"/>
          </p:nvPr>
        </p:nvSpPr>
        <p:spPr/>
        <p:txBody>
          <a:bodyPr/>
          <a:lstStyle/>
          <a:p>
            <a:fld id="{C014DD1E-5D91-48A3-AD6D-45FBA980D106}" type="slidenum">
              <a:rPr lang="en-US" smtClean="0"/>
              <a:pPr/>
              <a:t>42</a:t>
            </a:fld>
            <a:endParaRPr lang="en-US" dirty="0"/>
          </a:p>
        </p:txBody>
      </p:sp>
      <p:sp>
        <p:nvSpPr>
          <p:cNvPr id="3" name="Content Placeholder 2">
            <a:extLst>
              <a:ext uri="{FF2B5EF4-FFF2-40B4-BE49-F238E27FC236}">
                <a16:creationId xmlns:a16="http://schemas.microsoft.com/office/drawing/2014/main" id="{4B843C9F-A632-4EB6-B800-88882AFEB6A2}"/>
              </a:ext>
            </a:extLst>
          </p:cNvPr>
          <p:cNvSpPr>
            <a:spLocks noGrp="1"/>
          </p:cNvSpPr>
          <p:nvPr>
            <p:ph idx="1"/>
          </p:nvPr>
        </p:nvSpPr>
        <p:spPr/>
        <p:txBody>
          <a:bodyPr>
            <a:normAutofit/>
          </a:bodyPr>
          <a:lstStyle/>
          <a:p>
            <a:r>
              <a:rPr lang="en-US" sz="3200" u="sng" dirty="0">
                <a:hlinkClick r:id="rId3"/>
              </a:rPr>
              <a:t>https://www.coindesk.com</a:t>
            </a:r>
            <a:endParaRPr lang="en-US" sz="3200" u="sng" dirty="0"/>
          </a:p>
          <a:p>
            <a:r>
              <a:rPr lang="en-US" sz="3200" u="sng" dirty="0">
                <a:hlinkClick r:id="rId4"/>
              </a:rPr>
              <a:t>https://www.safaribooksonline.com</a:t>
            </a:r>
            <a:endParaRPr lang="en-US" sz="3200" u="sng" dirty="0"/>
          </a:p>
          <a:p>
            <a:r>
              <a:rPr lang="en-US" sz="3200" u="sng" dirty="0">
                <a:hlinkClick r:id="rId5"/>
              </a:rPr>
              <a:t>https://www.quora.com/What-are-decentralized-applications</a:t>
            </a:r>
            <a:endParaRPr lang="en-US" sz="3200" u="sng" dirty="0"/>
          </a:p>
          <a:p>
            <a:r>
              <a:rPr lang="en-US" sz="3200" u="sng" dirty="0">
                <a:hlinkClick r:id="rId6"/>
              </a:rPr>
              <a:t>https://lockchain.co/whitepaper_v1.2_t.pdf</a:t>
            </a:r>
          </a:p>
          <a:p>
            <a:r>
              <a:rPr lang="en-US" sz="3200" u="sng" dirty="0">
                <a:hlinkClick r:id="rId7"/>
              </a:rPr>
              <a:t>https://tokensale.propy.com/Propy-White-Paper-17-Jul-2017.pdf</a:t>
            </a:r>
            <a:endParaRPr lang="en-US" sz="3200" u="sng" dirty="0"/>
          </a:p>
          <a:p>
            <a:r>
              <a:rPr lang="en-US" sz="3200" u="sng" dirty="0">
                <a:hlinkClick r:id="rId8"/>
              </a:rPr>
              <a:t>https://cindicator.com/Cindicator_WhitePaper_en.pdf</a:t>
            </a:r>
            <a:endParaRPr lang="en-US" sz="3200" u="sng" dirty="0"/>
          </a:p>
          <a:p>
            <a:r>
              <a:rPr lang="en-US" sz="3200" u="sng" dirty="0">
                <a:hlinkClick r:id="rId9"/>
              </a:rPr>
              <a:t>https://www.openbazaar.org</a:t>
            </a:r>
            <a:r>
              <a:rPr lang="en-US" sz="3200" u="sng" dirty="0"/>
              <a:t> </a:t>
            </a:r>
          </a:p>
          <a:p>
            <a:r>
              <a:rPr lang="en-US" sz="3200" u="sng" dirty="0">
                <a:hlinkClick r:id="rId9"/>
              </a:rPr>
              <a:t>https://</a:t>
            </a:r>
            <a:r>
              <a:rPr lang="en-US" sz="3200" u="sng" dirty="0">
                <a:solidFill>
                  <a:schemeClr val="tx2">
                    <a:lumMod val="90000"/>
                  </a:schemeClr>
                </a:solidFill>
                <a:hlinkClick r:id="rId9"/>
              </a:rPr>
              <a:t>www.propy.</a:t>
            </a:r>
            <a:r>
              <a:rPr lang="en-US" sz="3200" u="sng" dirty="0">
                <a:solidFill>
                  <a:schemeClr val="tx2">
                    <a:lumMod val="90000"/>
                  </a:schemeClr>
                </a:solidFill>
              </a:rPr>
              <a:t>com</a:t>
            </a:r>
          </a:p>
          <a:p>
            <a:endParaRPr lang="en-US" sz="3200" u="sng" dirty="0"/>
          </a:p>
          <a:p>
            <a:pPr marL="0" lvl="0" indent="0">
              <a:buNone/>
            </a:pPr>
            <a:endParaRPr lang="en-US" dirty="0"/>
          </a:p>
        </p:txBody>
      </p:sp>
      <p:sp>
        <p:nvSpPr>
          <p:cNvPr id="4" name="Title 3">
            <a:extLst>
              <a:ext uri="{FF2B5EF4-FFF2-40B4-BE49-F238E27FC236}">
                <a16:creationId xmlns:a16="http://schemas.microsoft.com/office/drawing/2014/main" id="{0355D198-D05F-44AB-AF75-2696FDF87CA9}"/>
              </a:ext>
            </a:extLst>
          </p:cNvPr>
          <p:cNvSpPr>
            <a:spLocks noGrp="1"/>
          </p:cNvSpPr>
          <p:nvPr>
            <p:ph type="title"/>
          </p:nvPr>
        </p:nvSpPr>
        <p:spPr/>
        <p:txBody>
          <a:bodyPr/>
          <a:lstStyle/>
          <a:p>
            <a:r>
              <a:rPr lang="en-US" dirty="0"/>
              <a:t>Resources</a:t>
            </a:r>
          </a:p>
        </p:txBody>
      </p:sp>
    </p:spTree>
    <p:extLst>
      <p:ext uri="{BB962C8B-B14F-4D97-AF65-F5344CB8AC3E}">
        <p14:creationId xmlns:p14="http://schemas.microsoft.com/office/powerpoint/2010/main" val="35870917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EA7D94F-B14B-4804-8D39-A4B702A488A0}"/>
              </a:ext>
            </a:extLst>
          </p:cNvPr>
          <p:cNvSpPr>
            <a:spLocks noGrp="1"/>
          </p:cNvSpPr>
          <p:nvPr>
            <p:ph type="sldNum" sz="quarter" idx="4"/>
          </p:nvPr>
        </p:nvSpPr>
        <p:spPr/>
        <p:txBody>
          <a:bodyPr/>
          <a:lstStyle/>
          <a:p>
            <a:fld id="{C014DD1E-5D91-48A3-AD6D-45FBA980D106}" type="slidenum">
              <a:rPr lang="en-US" smtClean="0"/>
              <a:pPr/>
              <a:t>5</a:t>
            </a:fld>
            <a:endParaRPr lang="en-US" dirty="0"/>
          </a:p>
        </p:txBody>
      </p:sp>
      <p:sp>
        <p:nvSpPr>
          <p:cNvPr id="3" name="Content Placeholder 2">
            <a:extLst>
              <a:ext uri="{FF2B5EF4-FFF2-40B4-BE49-F238E27FC236}">
                <a16:creationId xmlns:a16="http://schemas.microsoft.com/office/drawing/2014/main" id="{474EC1D2-54D5-4F3F-8768-EB6920D0E430}"/>
              </a:ext>
            </a:extLst>
          </p:cNvPr>
          <p:cNvSpPr>
            <a:spLocks noGrp="1"/>
          </p:cNvSpPr>
          <p:nvPr>
            <p:ph idx="1"/>
          </p:nvPr>
        </p:nvSpPr>
        <p:spPr>
          <a:xfrm>
            <a:off x="190413" y="1151121"/>
            <a:ext cx="5751599" cy="5570355"/>
          </a:xfrm>
        </p:spPr>
        <p:txBody>
          <a:bodyPr>
            <a:normAutofit/>
          </a:bodyPr>
          <a:lstStyle/>
          <a:p>
            <a:pPr marL="0" indent="0">
              <a:buNone/>
            </a:pPr>
            <a:r>
              <a:rPr lang="en-US" dirty="0">
                <a:solidFill>
                  <a:schemeClr val="tx2">
                    <a:lumMod val="75000"/>
                  </a:schemeClr>
                </a:solidFill>
              </a:rPr>
              <a:t>Types of DApps based on Ethereum</a:t>
            </a:r>
          </a:p>
          <a:p>
            <a:r>
              <a:rPr lang="en-US" dirty="0"/>
              <a:t>Apps that manage money</a:t>
            </a:r>
          </a:p>
          <a:p>
            <a:r>
              <a:rPr lang="en-US" dirty="0"/>
              <a:t>Apps</a:t>
            </a:r>
            <a:r>
              <a:rPr lang="en-US" dirty="0">
                <a:solidFill>
                  <a:schemeClr val="tx2">
                    <a:lumMod val="75000"/>
                  </a:schemeClr>
                </a:solidFill>
              </a:rPr>
              <a:t> </a:t>
            </a:r>
            <a:r>
              <a:rPr lang="en-US" dirty="0"/>
              <a:t>which mixes money with information from outside the blockchain</a:t>
            </a:r>
          </a:p>
          <a:p>
            <a:r>
              <a:rPr lang="en-US" dirty="0"/>
              <a:t>Category “other” apps, which includes voting and governance systems    </a:t>
            </a:r>
            <a:endParaRPr lang="bg-BG" dirty="0"/>
          </a:p>
        </p:txBody>
      </p:sp>
      <p:sp>
        <p:nvSpPr>
          <p:cNvPr id="4" name="Title 3">
            <a:extLst>
              <a:ext uri="{FF2B5EF4-FFF2-40B4-BE49-F238E27FC236}">
                <a16:creationId xmlns:a16="http://schemas.microsoft.com/office/drawing/2014/main" id="{CEAA07E4-BB74-45B6-AE80-39A396D2E803}"/>
              </a:ext>
            </a:extLst>
          </p:cNvPr>
          <p:cNvSpPr>
            <a:spLocks noGrp="1"/>
          </p:cNvSpPr>
          <p:nvPr>
            <p:ph type="title"/>
          </p:nvPr>
        </p:nvSpPr>
        <p:spPr/>
        <p:txBody>
          <a:bodyPr>
            <a:normAutofit/>
          </a:bodyPr>
          <a:lstStyle/>
          <a:p>
            <a:r>
              <a:rPr lang="en-US" dirty="0"/>
              <a:t>What are decentralized apps (DApps)?</a:t>
            </a:r>
          </a:p>
        </p:txBody>
      </p:sp>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53520" y="1600200"/>
            <a:ext cx="4522169" cy="449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48411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6</a:t>
            </a:fld>
            <a:endParaRPr lang="en-US" dirty="0"/>
          </a:p>
        </p:txBody>
      </p:sp>
      <p:sp>
        <p:nvSpPr>
          <p:cNvPr id="3" name="Content Placeholder 2"/>
          <p:cNvSpPr>
            <a:spLocks noGrp="1"/>
          </p:cNvSpPr>
          <p:nvPr>
            <p:ph idx="1"/>
          </p:nvPr>
        </p:nvSpPr>
        <p:spPr>
          <a:xfrm>
            <a:off x="303212" y="1177222"/>
            <a:ext cx="11353800" cy="5265555"/>
          </a:xfrm>
        </p:spPr>
        <p:txBody>
          <a:bodyPr>
            <a:normAutofit/>
          </a:bodyPr>
          <a:lstStyle/>
          <a:p>
            <a:pPr marL="304747" lvl="1" indent="-304747">
              <a:buClr>
                <a:srgbClr val="F2B254"/>
              </a:buClr>
              <a:buSzPct val="100000"/>
            </a:pPr>
            <a:r>
              <a:rPr lang="en-US" sz="3600" dirty="0"/>
              <a:t> </a:t>
            </a:r>
            <a:r>
              <a:rPr lang="en-US" sz="3600" dirty="0">
                <a:solidFill>
                  <a:schemeClr val="tx2">
                    <a:lumMod val="75000"/>
                  </a:schemeClr>
                </a:solidFill>
              </a:rPr>
              <a:t>Common features of DApps </a:t>
            </a:r>
          </a:p>
          <a:p>
            <a:pPr lvl="1"/>
            <a:r>
              <a:rPr lang="en-US" sz="3400" dirty="0"/>
              <a:t>Open Source </a:t>
            </a:r>
          </a:p>
          <a:p>
            <a:pPr lvl="1"/>
            <a:r>
              <a:rPr lang="en-US" sz="3400" dirty="0"/>
              <a:t>Decentralized </a:t>
            </a:r>
          </a:p>
          <a:p>
            <a:pPr lvl="1"/>
            <a:r>
              <a:rPr lang="en-US" sz="3400" dirty="0"/>
              <a:t>Incentivized</a:t>
            </a:r>
            <a:r>
              <a:rPr lang="en-US" sz="3400" b="1" dirty="0"/>
              <a:t> </a:t>
            </a:r>
          </a:p>
          <a:p>
            <a:pPr lvl="1"/>
            <a:r>
              <a:rPr lang="en-US" sz="3400" dirty="0"/>
              <a:t>Protocol</a:t>
            </a:r>
          </a:p>
        </p:txBody>
      </p:sp>
      <p:sp>
        <p:nvSpPr>
          <p:cNvPr id="4" name="Title 3"/>
          <p:cNvSpPr>
            <a:spLocks noGrp="1"/>
          </p:cNvSpPr>
          <p:nvPr>
            <p:ph type="title"/>
          </p:nvPr>
        </p:nvSpPr>
        <p:spPr/>
        <p:txBody>
          <a:bodyPr/>
          <a:lstStyle/>
          <a:p>
            <a:r>
              <a:rPr lang="en-US" dirty="0"/>
              <a:t>What are decentralized apps (DApps)?</a:t>
            </a:r>
          </a:p>
        </p:txBody>
      </p:sp>
      <p:pic>
        <p:nvPicPr>
          <p:cNvPr id="4099" name="Picture 3" descr="C:\Users\FiReDeSiRe\Desktop\Blockchain Camp SoftUni\Day 8\AAEAAQAAAAAAAAvlAAAAJGIxZjg5MjRkLWI1ODMtNGJhZS05OGI0LTQ2ZTY2MmRlNzkyNA.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326537" y="3581400"/>
            <a:ext cx="4941304" cy="2736247"/>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03198" y="1524000"/>
            <a:ext cx="3457576" cy="30417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08638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965200" y="5600078"/>
            <a:ext cx="10363200" cy="820600"/>
          </a:xfrm>
        </p:spPr>
        <p:txBody>
          <a:bodyPr/>
          <a:lstStyle/>
          <a:p>
            <a:r>
              <a:rPr lang="en-US" dirty="0"/>
              <a:t>Notable Blockchain Projects</a:t>
            </a:r>
          </a:p>
        </p:txBody>
      </p:sp>
      <p:pic>
        <p:nvPicPr>
          <p:cNvPr id="3074" name="Picture 2" descr="C:\Users\FiReDeSiRe\Desktop\Blockchain Camp SoftUni\Day 8\1_ijr2FQCzuOe_KEVPx5EAvA.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41612" y="1365386"/>
            <a:ext cx="6810376" cy="38308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78603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8</a:t>
            </a:fld>
            <a:endParaRPr lang="en-US" dirty="0"/>
          </a:p>
        </p:txBody>
      </p:sp>
      <p:sp>
        <p:nvSpPr>
          <p:cNvPr id="3" name="Content Placeholder 2"/>
          <p:cNvSpPr>
            <a:spLocks noGrp="1"/>
          </p:cNvSpPr>
          <p:nvPr>
            <p:ph idx="1"/>
          </p:nvPr>
        </p:nvSpPr>
        <p:spPr>
          <a:xfrm>
            <a:off x="190413" y="1066800"/>
            <a:ext cx="7123199" cy="5570355"/>
          </a:xfrm>
        </p:spPr>
        <p:txBody>
          <a:bodyPr>
            <a:normAutofit/>
          </a:bodyPr>
          <a:lstStyle/>
          <a:p>
            <a:r>
              <a:rPr lang="en-US" noProof="1">
                <a:solidFill>
                  <a:schemeClr val="tx2">
                    <a:lumMod val="75000"/>
                  </a:schemeClr>
                </a:solidFill>
              </a:rPr>
              <a:t>SteemIt</a:t>
            </a:r>
            <a:r>
              <a:rPr lang="de-DE" dirty="0">
                <a:solidFill>
                  <a:schemeClr val="tx2">
                    <a:lumMod val="75000"/>
                  </a:schemeClr>
                </a:solidFill>
              </a:rPr>
              <a:t> – </a:t>
            </a:r>
            <a:r>
              <a:rPr lang="de-DE" dirty="0">
                <a:solidFill>
                  <a:schemeClr val="tx2">
                    <a:lumMod val="75000"/>
                  </a:schemeClr>
                </a:solidFill>
                <a:hlinkClick r:id="rId3"/>
              </a:rPr>
              <a:t>https://steemit.com</a:t>
            </a:r>
            <a:endParaRPr lang="de-DE" dirty="0">
              <a:solidFill>
                <a:schemeClr val="tx2">
                  <a:lumMod val="75000"/>
                </a:schemeClr>
              </a:solidFill>
            </a:endParaRPr>
          </a:p>
          <a:p>
            <a:pPr lvl="1"/>
            <a:r>
              <a:rPr lang="en-US" dirty="0"/>
              <a:t>A social network that pays its community</a:t>
            </a:r>
          </a:p>
          <a:p>
            <a:r>
              <a:rPr lang="en-US" dirty="0">
                <a:solidFill>
                  <a:schemeClr val="tx2">
                    <a:lumMod val="75000"/>
                  </a:schemeClr>
                </a:solidFill>
              </a:rPr>
              <a:t>Steem</a:t>
            </a:r>
            <a:r>
              <a:rPr lang="en-US" dirty="0"/>
              <a:t> concept: contribution to the community should be recognized for the value it adds – </a:t>
            </a:r>
            <a:r>
              <a:rPr lang="en-US" dirty="0">
                <a:solidFill>
                  <a:schemeClr val="tx2">
                    <a:lumMod val="75000"/>
                  </a:schemeClr>
                </a:solidFill>
                <a:hlinkClick r:id="rId4"/>
              </a:rPr>
              <a:t>steemdb.com</a:t>
            </a:r>
            <a:r>
              <a:rPr lang="en-US" dirty="0">
                <a:solidFill>
                  <a:schemeClr val="tx2">
                    <a:lumMod val="75000"/>
                  </a:schemeClr>
                </a:solidFill>
              </a:rPr>
              <a:t> </a:t>
            </a:r>
            <a:endParaRPr lang="en-US" dirty="0"/>
          </a:p>
          <a:p>
            <a:r>
              <a:rPr lang="en-US" dirty="0"/>
              <a:t>The Steem blockchain has two tokens: </a:t>
            </a:r>
            <a:r>
              <a:rPr lang="en-US" dirty="0">
                <a:solidFill>
                  <a:schemeClr val="tx2">
                    <a:lumMod val="75000"/>
                  </a:schemeClr>
                </a:solidFill>
              </a:rPr>
              <a:t>STEEM</a:t>
            </a:r>
            <a:r>
              <a:rPr lang="en-US" dirty="0"/>
              <a:t> and </a:t>
            </a:r>
            <a:r>
              <a:rPr lang="en-US" dirty="0" err="1">
                <a:solidFill>
                  <a:schemeClr val="tx2">
                    <a:lumMod val="75000"/>
                  </a:schemeClr>
                </a:solidFill>
              </a:rPr>
              <a:t>Steem</a:t>
            </a:r>
            <a:r>
              <a:rPr lang="en-US" dirty="0">
                <a:solidFill>
                  <a:schemeClr val="tx2">
                    <a:lumMod val="75000"/>
                  </a:schemeClr>
                </a:solidFill>
              </a:rPr>
              <a:t> Dollars</a:t>
            </a:r>
          </a:p>
          <a:p>
            <a:pPr lvl="1"/>
            <a:r>
              <a:rPr lang="en-US" dirty="0">
                <a:solidFill>
                  <a:schemeClr val="tx2">
                    <a:lumMod val="75000"/>
                  </a:schemeClr>
                </a:solidFill>
                <a:hlinkClick r:id="rId5"/>
              </a:rPr>
              <a:t>https://steem.io</a:t>
            </a:r>
            <a:endParaRPr lang="en-US" dirty="0">
              <a:solidFill>
                <a:schemeClr val="tx2">
                  <a:lumMod val="75000"/>
                </a:schemeClr>
              </a:solidFill>
            </a:endParaRPr>
          </a:p>
        </p:txBody>
      </p:sp>
      <p:sp>
        <p:nvSpPr>
          <p:cNvPr id="4" name="Title 3"/>
          <p:cNvSpPr>
            <a:spLocks noGrp="1"/>
          </p:cNvSpPr>
          <p:nvPr>
            <p:ph type="title"/>
          </p:nvPr>
        </p:nvSpPr>
        <p:spPr>
          <a:xfrm>
            <a:off x="188815" y="40341"/>
            <a:ext cx="9944197" cy="1110780"/>
          </a:xfrm>
        </p:spPr>
        <p:txBody>
          <a:bodyPr>
            <a:normAutofit/>
          </a:bodyPr>
          <a:lstStyle/>
          <a:p>
            <a:r>
              <a:rPr lang="en-US" sz="3800" dirty="0" err="1"/>
              <a:t>Steem</a:t>
            </a:r>
            <a:r>
              <a:rPr lang="en-US" sz="3800" dirty="0"/>
              <a:t> – A Blockchain-Based Rewards Platform</a:t>
            </a:r>
          </a:p>
        </p:txBody>
      </p:sp>
      <p:pic>
        <p:nvPicPr>
          <p:cNvPr id="5126" name="Picture 6"/>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237412" y="3819296"/>
            <a:ext cx="4547076" cy="25509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7" name="Picture 7" descr="C:\Documents and Settings\FireDesire\Desktop\DQmPfxoYePey1sXv5X6VmAzWCi6teZvjN12FHGRV2GqT6dV_1680x8400.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237412" y="1447800"/>
            <a:ext cx="4547076" cy="1858239"/>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1217612" y="5913133"/>
            <a:ext cx="184731" cy="461665"/>
          </a:xfrm>
          <a:prstGeom prst="rect">
            <a:avLst/>
          </a:prstGeom>
        </p:spPr>
        <p:txBody>
          <a:bodyPr wrap="none">
            <a:spAutoFit/>
          </a:bodyPr>
          <a:lstStyle/>
          <a:p>
            <a:endParaRPr lang="en-US" dirty="0"/>
          </a:p>
        </p:txBody>
      </p:sp>
    </p:spTree>
    <p:extLst>
      <p:ext uri="{BB962C8B-B14F-4D97-AF65-F5344CB8AC3E}">
        <p14:creationId xmlns:p14="http://schemas.microsoft.com/office/powerpoint/2010/main" val="606482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9</a:t>
            </a:fld>
            <a:endParaRPr lang="en-US" dirty="0"/>
          </a:p>
        </p:txBody>
      </p:sp>
      <p:sp>
        <p:nvSpPr>
          <p:cNvPr id="3" name="Content Placeholder 2"/>
          <p:cNvSpPr>
            <a:spLocks noGrp="1"/>
          </p:cNvSpPr>
          <p:nvPr>
            <p:ph idx="1"/>
          </p:nvPr>
        </p:nvSpPr>
        <p:spPr>
          <a:xfrm>
            <a:off x="190413" y="1151121"/>
            <a:ext cx="7732799" cy="5570355"/>
          </a:xfrm>
        </p:spPr>
        <p:txBody>
          <a:bodyPr>
            <a:normAutofit/>
          </a:bodyPr>
          <a:lstStyle/>
          <a:p>
            <a:pPr>
              <a:lnSpc>
                <a:spcPct val="130000"/>
              </a:lnSpc>
            </a:pPr>
            <a:r>
              <a:rPr lang="en-US" noProof="1">
                <a:solidFill>
                  <a:schemeClr val="tx2">
                    <a:lumMod val="75000"/>
                  </a:schemeClr>
                </a:solidFill>
              </a:rPr>
              <a:t>Steem</a:t>
            </a:r>
            <a:r>
              <a:rPr lang="de-DE" dirty="0"/>
              <a:t> (STEEM) – </a:t>
            </a:r>
            <a:r>
              <a:rPr lang="en-US" dirty="0"/>
              <a:t>can be bought, sold for money or can be traded  </a:t>
            </a:r>
          </a:p>
          <a:p>
            <a:pPr>
              <a:lnSpc>
                <a:spcPct val="130000"/>
              </a:lnSpc>
            </a:pPr>
            <a:r>
              <a:rPr lang="en-US" noProof="1">
                <a:solidFill>
                  <a:schemeClr val="tx2">
                    <a:lumMod val="75000"/>
                  </a:schemeClr>
                </a:solidFill>
              </a:rPr>
              <a:t>Steem</a:t>
            </a:r>
            <a:r>
              <a:rPr lang="en-US" dirty="0">
                <a:solidFill>
                  <a:schemeClr val="tx2">
                    <a:lumMod val="75000"/>
                  </a:schemeClr>
                </a:solidFill>
              </a:rPr>
              <a:t> Dollars</a:t>
            </a:r>
            <a:r>
              <a:rPr lang="de-DE" dirty="0"/>
              <a:t> (SBD) – </a:t>
            </a:r>
            <a:r>
              <a:rPr lang="en-US" dirty="0"/>
              <a:t>a market-powered token used for upvoting posts on </a:t>
            </a:r>
            <a:r>
              <a:rPr lang="en-US" noProof="1">
                <a:solidFill>
                  <a:schemeClr val="tx2">
                    <a:lumMod val="75000"/>
                  </a:schemeClr>
                </a:solidFill>
              </a:rPr>
              <a:t>Steemit</a:t>
            </a:r>
          </a:p>
          <a:p>
            <a:pPr>
              <a:lnSpc>
                <a:spcPct val="130000"/>
              </a:lnSpc>
            </a:pPr>
            <a:r>
              <a:rPr lang="en-US" noProof="1">
                <a:solidFill>
                  <a:schemeClr val="tx2">
                    <a:lumMod val="75000"/>
                  </a:schemeClr>
                </a:solidFill>
              </a:rPr>
              <a:t>Steem</a:t>
            </a:r>
            <a:r>
              <a:rPr lang="de-DE" dirty="0">
                <a:solidFill>
                  <a:schemeClr val="tx2">
                    <a:lumMod val="75000"/>
                  </a:schemeClr>
                </a:solidFill>
              </a:rPr>
              <a:t> Power </a:t>
            </a:r>
            <a:r>
              <a:rPr lang="de-DE" dirty="0"/>
              <a:t>– </a:t>
            </a:r>
            <a:r>
              <a:rPr lang="en-US" dirty="0"/>
              <a:t>provides the opportunity to have ownership in the network</a:t>
            </a:r>
          </a:p>
          <a:p>
            <a:pPr marL="0" indent="0">
              <a:buNone/>
            </a:pPr>
            <a:endParaRPr lang="en-US" dirty="0">
              <a:solidFill>
                <a:schemeClr val="tx2">
                  <a:lumMod val="75000"/>
                </a:schemeClr>
              </a:solidFill>
            </a:endParaRPr>
          </a:p>
        </p:txBody>
      </p:sp>
      <p:sp>
        <p:nvSpPr>
          <p:cNvPr id="4" name="Title 3"/>
          <p:cNvSpPr>
            <a:spLocks noGrp="1"/>
          </p:cNvSpPr>
          <p:nvPr>
            <p:ph type="title"/>
          </p:nvPr>
        </p:nvSpPr>
        <p:spPr/>
        <p:txBody>
          <a:bodyPr>
            <a:normAutofit/>
          </a:bodyPr>
          <a:lstStyle/>
          <a:p>
            <a:r>
              <a:rPr lang="de-DE" dirty="0"/>
              <a:t>Steemit Currency Units</a:t>
            </a:r>
          </a:p>
        </p:txBody>
      </p:sp>
      <p:pic>
        <p:nvPicPr>
          <p:cNvPr id="7172" name="Picture 4"/>
          <p:cNvPicPr>
            <a:picLocks noChangeAspect="1" noChangeArrowheads="1"/>
          </p:cNvPicPr>
          <p:nvPr/>
        </p:nvPicPr>
        <p:blipFill>
          <a:blip r:embed="rId3" cstate="print">
            <a:clrChange>
              <a:clrFrom>
                <a:srgbClr val="F7FCF6"/>
              </a:clrFrom>
              <a:clrTo>
                <a:srgbClr val="F7FCF6">
                  <a:alpha val="0"/>
                </a:srgbClr>
              </a:clrTo>
            </a:clrChange>
            <a:extLst>
              <a:ext uri="{28A0092B-C50C-407E-A947-70E740481C1C}">
                <a14:useLocalDpi xmlns:a14="http://schemas.microsoft.com/office/drawing/2010/main" val="0"/>
              </a:ext>
            </a:extLst>
          </a:blip>
          <a:srcRect/>
          <a:stretch>
            <a:fillRect/>
          </a:stretch>
        </p:blipFill>
        <p:spPr bwMode="auto">
          <a:xfrm>
            <a:off x="10254938" y="2770739"/>
            <a:ext cx="1325874" cy="15486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3"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478078" y="4319391"/>
            <a:ext cx="1350242" cy="1695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4" name="Picture 6"/>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456612" y="1371600"/>
            <a:ext cx="1325874" cy="15480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97022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SoftUni 16x9">
  <a:themeElements>
    <a:clrScheme name="SoftUni Color Theme">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F6C781"/>
      </a:hlink>
      <a:folHlink>
        <a:srgbClr val="F2AC44"/>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spDef>
      <a:spPr/>
      <a:bodyPr rtlCol="0" anchor="ctr"/>
      <a:lstStyle>
        <a:defPPr algn="ctr">
          <a:defRPr sz="2800"/>
        </a:defPPr>
      </a:lstStyle>
      <a:style>
        <a:lnRef idx="2">
          <a:schemeClr val="accent1">
            <a:shade val="50000"/>
          </a:schemeClr>
        </a:lnRef>
        <a:fillRef idx="1">
          <a:schemeClr val="accent1"/>
        </a:fillRef>
        <a:effectRef idx="0">
          <a:schemeClr val="accent1"/>
        </a:effectRef>
        <a:fontRef idx="minor">
          <a:schemeClr val="lt1"/>
        </a:fontRef>
      </a:style>
    </a:spDef>
    <a:lnDef>
      <a:spPr>
        <a:ln w="25400"/>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2800"/>
        </a:defPPr>
      </a:lstStyle>
    </a:txDef>
  </a:objectDefaults>
  <a:extraClrSchemeLst/>
</a:theme>
</file>

<file path=ppt/theme/theme2.xml><?xml version="1.0" encoding="utf-8"?>
<a:theme xmlns:a="http://schemas.openxmlformats.org/drawingml/2006/main" name="Office Theme">
  <a:themeElements>
    <a:clrScheme name="Tech_16x9">
      <a:dk1>
        <a:sysClr val="windowText" lastClr="000000"/>
      </a:dk1>
      <a:lt1>
        <a:sysClr val="window" lastClr="FFFFFF"/>
      </a:lt1>
      <a:dk2>
        <a:srgbClr val="192A52"/>
      </a:dk2>
      <a:lt2>
        <a:srgbClr val="C0C0C0"/>
      </a:lt2>
      <a:accent1>
        <a:srgbClr val="009999"/>
      </a:accent1>
      <a:accent2>
        <a:srgbClr val="E98915"/>
      </a:accent2>
      <a:accent3>
        <a:srgbClr val="A419A7"/>
      </a:accent3>
      <a:accent4>
        <a:srgbClr val="AFC34D"/>
      </a:accent4>
      <a:accent5>
        <a:srgbClr val="E5572B"/>
      </a:accent5>
      <a:accent6>
        <a:srgbClr val="6868C4"/>
      </a:accent6>
      <a:hlink>
        <a:srgbClr val="009999"/>
      </a:hlink>
      <a:folHlink>
        <a:srgbClr val="7F7F7F"/>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Tech_16x9">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schemeClr>
            </a:gs>
          </a:gsLst>
          <a:lin ang="5040000" scaled="1"/>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100000"/>
                <a:shade val="100000"/>
                <a:satMod val="155000"/>
              </a:schemeClr>
            </a:gs>
          </a:gsLst>
          <a:lin ang="16200000" scaled="0"/>
        </a:gradFill>
      </a:fillStyleLst>
      <a:lnStyleLst>
        <a:ln w="9525" cap="flat" cmpd="sng" algn="ctr">
          <a:solidFill>
            <a:schemeClr val="phClr"/>
          </a:solidFill>
          <a:miter lim="800000"/>
        </a:ln>
        <a:ln w="25400" cap="flat" cmpd="sng" algn="ctr">
          <a:solidFill>
            <a:schemeClr val="phClr"/>
          </a:solidFill>
          <a:miter lim="800000"/>
        </a:ln>
        <a:ln w="38100" cap="flat" cmpd="sng" algn="ctr">
          <a:solidFill>
            <a:schemeClr val="phClr"/>
          </a:solidFill>
          <a:miter lim="800000"/>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atMod val="300000"/>
              </a:schemeClr>
            </a:contourClr>
          </a:sp3d>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extraClrSchemeLst/>
</a:theme>
</file>

<file path=ppt/theme/theme3.xml><?xml version="1.0" encoding="utf-8"?>
<a:theme xmlns:a="http://schemas.openxmlformats.org/drawingml/2006/main" name="Office Theme">
  <a:themeElements>
    <a:clrScheme name="Tech_16x9">
      <a:dk1>
        <a:sysClr val="windowText" lastClr="000000"/>
      </a:dk1>
      <a:lt1>
        <a:sysClr val="window" lastClr="FFFFFF"/>
      </a:lt1>
      <a:dk2>
        <a:srgbClr val="192A52"/>
      </a:dk2>
      <a:lt2>
        <a:srgbClr val="C0C0C0"/>
      </a:lt2>
      <a:accent1>
        <a:srgbClr val="009999"/>
      </a:accent1>
      <a:accent2>
        <a:srgbClr val="E98915"/>
      </a:accent2>
      <a:accent3>
        <a:srgbClr val="A419A7"/>
      </a:accent3>
      <a:accent4>
        <a:srgbClr val="AFC34D"/>
      </a:accent4>
      <a:accent5>
        <a:srgbClr val="E5572B"/>
      </a:accent5>
      <a:accent6>
        <a:srgbClr val="6868C4"/>
      </a:accent6>
      <a:hlink>
        <a:srgbClr val="009999"/>
      </a:hlink>
      <a:folHlink>
        <a:srgbClr val="7F7F7F"/>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Tech_16x9">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schemeClr>
            </a:gs>
          </a:gsLst>
          <a:lin ang="5040000" scaled="1"/>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100000"/>
                <a:shade val="100000"/>
                <a:satMod val="155000"/>
              </a:schemeClr>
            </a:gs>
          </a:gsLst>
          <a:lin ang="16200000" scaled="0"/>
        </a:gradFill>
      </a:fillStyleLst>
      <a:lnStyleLst>
        <a:ln w="9525" cap="flat" cmpd="sng" algn="ctr">
          <a:solidFill>
            <a:schemeClr val="phClr"/>
          </a:solidFill>
          <a:miter lim="800000"/>
        </a:ln>
        <a:ln w="25400" cap="flat" cmpd="sng" algn="ctr">
          <a:solidFill>
            <a:schemeClr val="phClr"/>
          </a:solidFill>
          <a:miter lim="800000"/>
        </a:ln>
        <a:ln w="38100" cap="flat" cmpd="sng" algn="ctr">
          <a:solidFill>
            <a:schemeClr val="phClr"/>
          </a:solidFill>
          <a:miter lim="800000"/>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atMod val="300000"/>
              </a:schemeClr>
            </a:contourClr>
          </a:sp3d>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3836F65B-1B07-41EE-A0E8-BC6EF385522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10020</TotalTime>
  <Words>3036</Words>
  <Application>Microsoft Office PowerPoint</Application>
  <PresentationFormat>Custom</PresentationFormat>
  <Paragraphs>363</Paragraphs>
  <Slides>42</Slides>
  <Notes>33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42</vt:i4>
      </vt:variant>
    </vt:vector>
  </HeadingPairs>
  <TitlesOfParts>
    <vt:vector size="48" baseType="lpstr">
      <vt:lpstr>Arial</vt:lpstr>
      <vt:lpstr>Calibri</vt:lpstr>
      <vt:lpstr>Consolas</vt:lpstr>
      <vt:lpstr>Wingdings</vt:lpstr>
      <vt:lpstr>Wingdings 2</vt:lpstr>
      <vt:lpstr>SoftUni 16x9</vt:lpstr>
      <vt:lpstr>Notable Blockchain Projects</vt:lpstr>
      <vt:lpstr>Table of Contents</vt:lpstr>
      <vt:lpstr>Decentralized Apps</vt:lpstr>
      <vt:lpstr>Decentralized Blockchain Apps (DApps)</vt:lpstr>
      <vt:lpstr>What are decentralized apps (DApps)?</vt:lpstr>
      <vt:lpstr>What are decentralized apps (DApps)?</vt:lpstr>
      <vt:lpstr>Notable Blockchain Projects</vt:lpstr>
      <vt:lpstr>Steem – A Blockchain-Based Rewards Platform</vt:lpstr>
      <vt:lpstr>Steemit Currency Units</vt:lpstr>
      <vt:lpstr>Decentralized Storage Platforms</vt:lpstr>
      <vt:lpstr>Storj – Decentralized Storage</vt:lpstr>
      <vt:lpstr>Storj – Decentralized Storage (2)</vt:lpstr>
      <vt:lpstr>Earn Money by Sharing Hard Drive Space</vt:lpstr>
      <vt:lpstr>Lockchain – Blockchain Powered Marketplace</vt:lpstr>
      <vt:lpstr>Lockchain – The Booking Industry Now</vt:lpstr>
      <vt:lpstr>Lockchain – Decentralizing Property Industry</vt:lpstr>
      <vt:lpstr>Lockchain Marketplace</vt:lpstr>
      <vt:lpstr>AdEx – A Decentralized Ad Exchange</vt:lpstr>
      <vt:lpstr>AdEx – Architecture</vt:lpstr>
      <vt:lpstr>Propy – Find The Best Investment Properties</vt:lpstr>
      <vt:lpstr>Propy – Legacy Title Transfer</vt:lpstr>
      <vt:lpstr>Propy – Interaction On The Blockchain</vt:lpstr>
      <vt:lpstr>MaidSafe – Blockchain App Hosting</vt:lpstr>
      <vt:lpstr>MaidSafe Network</vt:lpstr>
      <vt:lpstr>Augur – Decentralized Prediction Markets</vt:lpstr>
      <vt:lpstr>Augur – Outline Of Actions in a Prediction Market</vt:lpstr>
      <vt:lpstr>Gnosis – Crowdsourced Wisdom</vt:lpstr>
      <vt:lpstr>Gnosis Architecture</vt:lpstr>
      <vt:lpstr>Augur vs. Gnosis Comparison</vt:lpstr>
      <vt:lpstr>Aragon – Fighting for the Freedom to Organize</vt:lpstr>
      <vt:lpstr>Introducing Aragon DApp</vt:lpstr>
      <vt:lpstr>Cindicator – Invest Intellectual Efforts </vt:lpstr>
      <vt:lpstr>Cindicator Ecosystem </vt:lpstr>
      <vt:lpstr>Crypto Kitties</vt:lpstr>
      <vt:lpstr>Anonymous Marketplaces</vt:lpstr>
      <vt:lpstr>OpenBazaar – decentralized marketplace</vt:lpstr>
      <vt:lpstr>OpenBazaar – Decentralized Marketplace</vt:lpstr>
      <vt:lpstr>Download OpenBazaar 2.0</vt:lpstr>
      <vt:lpstr>OpenBazaar vs. Amazon</vt:lpstr>
      <vt:lpstr>Summary</vt:lpstr>
      <vt:lpstr>Notable Blockchain Projects</vt:lpstr>
      <vt:lpstr>Resources</vt:lpstr>
    </vt:vector>
  </TitlesOfParts>
  <Company>Academy School of Blockchain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Notable Blockchain Projects</dc:title>
  <dc:subject>Blockchain Academy</dc:subject>
  <dc:creator>SoftUni</dc:creator>
  <cp:keywords>blockchain, training, course, academy</cp:keywords>
  <dc:description>Academy School of Blockchain: http://www.kingsland.academy</dc:description>
  <cp:lastModifiedBy>Svetlin Nakov</cp:lastModifiedBy>
  <cp:revision>649</cp:revision>
  <dcterms:created xsi:type="dcterms:W3CDTF">2014-01-02T17:00:34Z</dcterms:created>
  <dcterms:modified xsi:type="dcterms:W3CDTF">2018-02-09T13:01:51Z</dcterms:modified>
  <cp:category>blockchain, training, course, academy</cp:category>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TC027879909991</vt:lpwstr>
  </property>
</Properties>
</file>